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 id="2147484271" r:id="rId7"/>
  </p:sldMasterIdLst>
  <p:notesMasterIdLst>
    <p:notesMasterId r:id="rId95"/>
  </p:notesMasterIdLst>
  <p:handoutMasterIdLst>
    <p:handoutMasterId r:id="rId96"/>
  </p:handoutMasterIdLst>
  <p:sldIdLst>
    <p:sldId id="1308" r:id="rId8"/>
    <p:sldId id="1249" r:id="rId9"/>
    <p:sldId id="1251" r:id="rId10"/>
    <p:sldId id="1314" r:id="rId11"/>
    <p:sldId id="1309" r:id="rId12"/>
    <p:sldId id="1362" r:id="rId13"/>
    <p:sldId id="1363" r:id="rId14"/>
    <p:sldId id="1364" r:id="rId15"/>
    <p:sldId id="1323" r:id="rId16"/>
    <p:sldId id="1324" r:id="rId17"/>
    <p:sldId id="1368" r:id="rId18"/>
    <p:sldId id="1375" r:id="rId19"/>
    <p:sldId id="1310" r:id="rId20"/>
    <p:sldId id="1315" r:id="rId21"/>
    <p:sldId id="1365" r:id="rId22"/>
    <p:sldId id="1372" r:id="rId23"/>
    <p:sldId id="1374" r:id="rId24"/>
    <p:sldId id="1380" r:id="rId25"/>
    <p:sldId id="1387" r:id="rId26"/>
    <p:sldId id="1388" r:id="rId27"/>
    <p:sldId id="1385" r:id="rId28"/>
    <p:sldId id="1386" r:id="rId29"/>
    <p:sldId id="1311" r:id="rId30"/>
    <p:sldId id="1346" r:id="rId31"/>
    <p:sldId id="1312" r:id="rId32"/>
    <p:sldId id="1313" r:id="rId33"/>
    <p:sldId id="1318" r:id="rId34"/>
    <p:sldId id="1397" r:id="rId35"/>
    <p:sldId id="1317" r:id="rId36"/>
    <p:sldId id="1383" r:id="rId37"/>
    <p:sldId id="1316" r:id="rId38"/>
    <p:sldId id="1393" r:id="rId39"/>
    <p:sldId id="1373" r:id="rId40"/>
    <p:sldId id="1322" r:id="rId41"/>
    <p:sldId id="1366" r:id="rId42"/>
    <p:sldId id="1376" r:id="rId43"/>
    <p:sldId id="1377" r:id="rId44"/>
    <p:sldId id="1371" r:id="rId45"/>
    <p:sldId id="1321" r:id="rId46"/>
    <p:sldId id="1319" r:id="rId47"/>
    <p:sldId id="1392" r:id="rId48"/>
    <p:sldId id="1395" r:id="rId49"/>
    <p:sldId id="1396" r:id="rId50"/>
    <p:sldId id="1394" r:id="rId51"/>
    <p:sldId id="1367" r:id="rId52"/>
    <p:sldId id="1320" r:id="rId53"/>
    <p:sldId id="1329" r:id="rId54"/>
    <p:sldId id="1378" r:id="rId55"/>
    <p:sldId id="1384" r:id="rId56"/>
    <p:sldId id="1391" r:id="rId57"/>
    <p:sldId id="1381" r:id="rId58"/>
    <p:sldId id="1390" r:id="rId59"/>
    <p:sldId id="1389" r:id="rId60"/>
    <p:sldId id="1382" r:id="rId61"/>
    <p:sldId id="1353" r:id="rId62"/>
    <p:sldId id="1369" r:id="rId63"/>
    <p:sldId id="1359" r:id="rId64"/>
    <p:sldId id="1326" r:id="rId65"/>
    <p:sldId id="1328" r:id="rId66"/>
    <p:sldId id="1330" r:id="rId67"/>
    <p:sldId id="1331" r:id="rId68"/>
    <p:sldId id="1332" r:id="rId69"/>
    <p:sldId id="1333" r:id="rId70"/>
    <p:sldId id="1334" r:id="rId71"/>
    <p:sldId id="1336" r:id="rId72"/>
    <p:sldId id="1337" r:id="rId73"/>
    <p:sldId id="1338" r:id="rId74"/>
    <p:sldId id="1339" r:id="rId75"/>
    <p:sldId id="1340" r:id="rId76"/>
    <p:sldId id="1341" r:id="rId77"/>
    <p:sldId id="1342" r:id="rId78"/>
    <p:sldId id="1343" r:id="rId79"/>
    <p:sldId id="1344" r:id="rId80"/>
    <p:sldId id="1345" r:id="rId81"/>
    <p:sldId id="1347" r:id="rId82"/>
    <p:sldId id="1348" r:id="rId83"/>
    <p:sldId id="1349" r:id="rId84"/>
    <p:sldId id="1350" r:id="rId85"/>
    <p:sldId id="1351" r:id="rId86"/>
    <p:sldId id="1352" r:id="rId87"/>
    <p:sldId id="1354" r:id="rId88"/>
    <p:sldId id="1355" r:id="rId89"/>
    <p:sldId id="1356" r:id="rId90"/>
    <p:sldId id="1357" r:id="rId91"/>
    <p:sldId id="1358" r:id="rId92"/>
    <p:sldId id="1360" r:id="rId93"/>
    <p:sldId id="1248" r:id="rId9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249"/>
            <p14:sldId id="1251"/>
          </p14:sldIdLst>
        </p14:section>
        <p14:section name="Value Proposition" id="{B6289579-7778-4026-8A6E-013AC1B147A4}">
          <p14:sldIdLst>
            <p14:sldId id="1314"/>
            <p14:sldId id="1309"/>
            <p14:sldId id="1362"/>
            <p14:sldId id="1363"/>
            <p14:sldId id="1364"/>
            <p14:sldId id="1323"/>
            <p14:sldId id="1324"/>
            <p14:sldId id="1368"/>
          </p14:sldIdLst>
        </p14:section>
        <p14:section name="Prerequisites" id="{C9DE0CD9-1D07-45A6-BA3E-2371B95126D7}">
          <p14:sldIdLst>
            <p14:sldId id="1375"/>
            <p14:sldId id="1310"/>
          </p14:sldIdLst>
        </p14:section>
        <p14:section name="Modules" id="{550A679F-AB3A-48BE-8F3E-EFFEA6912345}">
          <p14:sldIdLst>
            <p14:sldId id="1315"/>
            <p14:sldId id="1365"/>
            <p14:sldId id="1372"/>
          </p14:sldIdLst>
        </p14:section>
        <p14:section name="Security and Identity" id="{5E3C52FA-00F2-40ED-A3B9-A7611893FF0C}">
          <p14:sldIdLst>
            <p14:sldId id="1374"/>
            <p14:sldId id="1380"/>
            <p14:sldId id="1387"/>
            <p14:sldId id="1388"/>
          </p14:sldIdLst>
        </p14:section>
        <p14:section name="Monitoring and Management" id="{28AA5DD4-0222-4485-8A64-B64A471FEDD1}">
          <p14:sldIdLst>
            <p14:sldId id="1385"/>
            <p14:sldId id="1386"/>
            <p14:sldId id="1311"/>
            <p14:sldId id="1346"/>
            <p14:sldId id="1312"/>
            <p14:sldId id="1313"/>
            <p14:sldId id="1318"/>
            <p14:sldId id="1397"/>
            <p14:sldId id="1317"/>
            <p14:sldId id="1383"/>
            <p14:sldId id="1316"/>
            <p14:sldId id="1393"/>
          </p14:sldIdLst>
        </p14:section>
        <p14:section name="Compute" id="{FB7D2959-E17D-4DC7-96EF-027B33C29860}">
          <p14:sldIdLst>
            <p14:sldId id="1373"/>
            <p14:sldId id="1322"/>
            <p14:sldId id="1366"/>
            <p14:sldId id="1376"/>
            <p14:sldId id="1377"/>
          </p14:sldIdLst>
        </p14:section>
        <p14:section name="Networking" id="{1973D467-A781-4391-A2DB-42D93A29276E}">
          <p14:sldIdLst>
            <p14:sldId id="1371"/>
            <p14:sldId id="1321"/>
            <p14:sldId id="1319"/>
            <p14:sldId id="1392"/>
            <p14:sldId id="1395"/>
            <p14:sldId id="1396"/>
            <p14:sldId id="1394"/>
            <p14:sldId id="1367"/>
            <p14:sldId id="1320"/>
            <p14:sldId id="1329"/>
            <p14:sldId id="1378"/>
            <p14:sldId id="1384"/>
            <p14:sldId id="1391"/>
          </p14:sldIdLst>
        </p14:section>
        <p14:section name="Database and Storage" id="{4D623DC5-484B-4FED-915C-02FBBDFAE266}">
          <p14:sldIdLst>
            <p14:sldId id="1381"/>
            <p14:sldId id="1390"/>
          </p14:sldIdLst>
        </p14:section>
        <p14:section name="Development Tools" id="{0F87F8AA-2AA9-4127-B3A7-EEA3EF8D90B4}">
          <p14:sldIdLst>
            <p14:sldId id="1389"/>
            <p14:sldId id="1382"/>
          </p14:sldIdLst>
        </p14:section>
        <p14:section name="Configure Azure" id="{6040499A-9F58-40F3-B031-620A2055843E}">
          <p14:sldIdLst>
            <p14:sldId id="1353"/>
            <p14:sldId id="1369"/>
            <p14:sldId id="1359"/>
            <p14:sldId id="1326"/>
            <p14:sldId id="1328"/>
            <p14:sldId id="1330"/>
            <p14:sldId id="1331"/>
            <p14:sldId id="1332"/>
            <p14:sldId id="1333"/>
            <p14:sldId id="1334"/>
            <p14:sldId id="1336"/>
            <p14:sldId id="1337"/>
            <p14:sldId id="1338"/>
            <p14:sldId id="1339"/>
            <p14:sldId id="1340"/>
            <p14:sldId id="1341"/>
            <p14:sldId id="1342"/>
            <p14:sldId id="1343"/>
            <p14:sldId id="1344"/>
            <p14:sldId id="1345"/>
            <p14:sldId id="1347"/>
            <p14:sldId id="1348"/>
            <p14:sldId id="1349"/>
            <p14:sldId id="1350"/>
            <p14:sldId id="1351"/>
            <p14:sldId id="1352"/>
            <p14:sldId id="1354"/>
            <p14:sldId id="1355"/>
            <p14:sldId id="1356"/>
            <p14:sldId id="1357"/>
            <p14:sldId id="1358"/>
            <p14:sldId id="1360"/>
            <p14:sldId id="12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B4009E"/>
    <a:srgbClr val="0078D7"/>
    <a:srgbClr val="FFFFFF"/>
    <a:srgbClr val="525252"/>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720" autoAdjust="0"/>
    <p:restoredTop sz="88832" autoAdjust="0"/>
  </p:normalViewPr>
  <p:slideViewPr>
    <p:cSldViewPr>
      <p:cViewPr varScale="1">
        <p:scale>
          <a:sx n="81" d="100"/>
          <a:sy n="81" d="100"/>
        </p:scale>
        <p:origin x="30" y="135"/>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microsoft.com/office/2015/10/relationships/revisionInfo" Target="revisionInfo.xml"/><Relationship Id="rId5" Type="http://schemas.openxmlformats.org/officeDocument/2006/relationships/slideMaster" Target="slideMasters/slideMaster1.xml"/><Relationship Id="rId90" Type="http://schemas.openxmlformats.org/officeDocument/2006/relationships/slide" Target="slides/slide83.xml"/><Relationship Id="rId95" Type="http://schemas.openxmlformats.org/officeDocument/2006/relationships/notesMaster" Target="notesMasters/notesMaster1.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commentAuthors" Target="commentAuthors.xml"/><Relationship Id="rId7" Type="http://schemas.openxmlformats.org/officeDocument/2006/relationships/slideMaster" Target="slideMasters/slideMaster3.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presProps" Target="presProp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11/15/2017 10:32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11/15/2017 10:32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mailto:WAEP_IEA@live.com" TargetMode="External"/><Relationship Id="rId3" Type="http://schemas.openxmlformats.org/officeDocument/2006/relationships/hyperlink" Target="https://waepuat.cloudapp.net/" TargetMode="External"/><Relationship Id="rId7" Type="http://schemas.openxmlformats.org/officeDocument/2006/relationships/hyperlink" Target="mailto:WAEP_PA@live.com"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mailto:WAEP_AO_2@live.com" TargetMode="External"/><Relationship Id="rId5" Type="http://schemas.openxmlformats.org/officeDocument/2006/relationships/hyperlink" Target="mailto:WAEP_AO_1@live.com" TargetMode="External"/><Relationship Id="rId10" Type="http://schemas.openxmlformats.org/officeDocument/2006/relationships/hyperlink" Target="mailto:WAEP_IAO1@live.com" TargetMode="External"/><Relationship Id="rId4" Type="http://schemas.openxmlformats.org/officeDocument/2006/relationships/hyperlink" Target="mailto:WAEP_EA_1@live.com" TargetMode="External"/><Relationship Id="rId9" Type="http://schemas.openxmlformats.org/officeDocument/2006/relationships/hyperlink" Target="mailto:WAEP_IAO@live.com"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82798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03894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532337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670270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28012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46004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223271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599851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97662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014228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0B56DB1-683C-4DCF-A45F-24D3E22FCAA8}"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8753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755813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71654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636757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8284529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923166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939419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1" kern="1200" dirty="0">
                <a:solidFill>
                  <a:schemeClr val="tx1"/>
                </a:solidFill>
                <a:effectLst/>
                <a:latin typeface="Segoe UI Light" pitchFamily="34" charset="0"/>
                <a:ea typeface="+mn-ea"/>
                <a:cs typeface="+mn-cs"/>
              </a:rPr>
              <a:t>Access the Demo Environment: </a:t>
            </a:r>
            <a:endParaRPr lang="en-US" sz="900" b="1"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Join the WAEPField security group</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Once permissions propagate, sign in at </a:t>
            </a:r>
            <a:r>
              <a:rPr lang="en-US" sz="900" u="sng" kern="1200" dirty="0">
                <a:solidFill>
                  <a:schemeClr val="tx1"/>
                </a:solidFill>
                <a:effectLst/>
                <a:latin typeface="Segoe UI Light" pitchFamily="34" charset="0"/>
                <a:ea typeface="+mn-ea"/>
                <a:cs typeface="+mn-cs"/>
                <a:hlinkClick r:id="rId3"/>
              </a:rPr>
              <a:t>https://waepuat.cloudapp.net/</a:t>
            </a:r>
            <a:r>
              <a:rPr lang="es-ES"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using Microsoft Account authentication as specified below using the password Azure##1:</a:t>
            </a:r>
          </a:p>
          <a:p>
            <a:r>
              <a:rPr lang="es-ES" sz="900" kern="1200" dirty="0">
                <a:solidFill>
                  <a:schemeClr val="tx1"/>
                </a:solidFill>
                <a:effectLst/>
                <a:latin typeface="Segoe UI Light" pitchFamily="34" charset="0"/>
                <a:ea typeface="+mn-ea"/>
                <a:cs typeface="+mn-cs"/>
              </a:rPr>
              <a:t>o    Direct Agreement Demo</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4"/>
              </a:rPr>
              <a:t>WAEP_EA_1@live.com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5"/>
              </a:rPr>
              <a:t>WAEP_AO_1@live.com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6"/>
              </a:rPr>
              <a:t>WAEP_AO_2@live.com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o    Indirect Agreement Demo</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Partner Administrator: </a:t>
            </a:r>
            <a:r>
              <a:rPr lang="en-US" sz="900" u="sng" kern="1200" dirty="0">
                <a:solidFill>
                  <a:schemeClr val="tx1"/>
                </a:solidFill>
                <a:effectLst/>
                <a:latin typeface="Segoe UI Light" pitchFamily="34" charset="0"/>
                <a:ea typeface="+mn-ea"/>
                <a:cs typeface="+mn-cs"/>
                <a:hlinkClick r:id="rId7"/>
              </a:rPr>
              <a:t>WAEP_PA@live.com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8"/>
              </a:rPr>
              <a:t>WAEP_IEA@live.com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9"/>
              </a:rPr>
              <a:t>WAEP_IAO@live.com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10"/>
              </a:rPr>
              <a:t>WAEP_IAO1@live.com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Access the 1 Direct Customer Agreement or 1 Indirect Customer Agreement based on the persona you intend to demo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697812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6477152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6358053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771386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0156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39267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https://microsoft.sharepoint.com/teams/SLGCloudTeam/azure/Shared%20Documents/1.%20Onboarding%20Customers/Workload%20Architectures/Foundation/3D_Blueprint_Foundation_Working.vsdx?web=1</a:t>
            </a:r>
          </a:p>
          <a:p>
            <a:r>
              <a:rPr lang="en-US" dirty="0"/>
              <a:t>Or</a:t>
            </a:r>
          </a:p>
          <a:p>
            <a:r>
              <a:rPr lang="en-US" dirty="0"/>
              <a:t>https://microsoft.sharepoint.com/teams/SLGCloudTeam/azure/Shared%20Documents/2.%20Consumption/Architecture/Foundation/AF_Simple_Working.vsdx?web=1</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2541118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098332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1726597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https://microsoft.sharepoint.com/sites/Infopedia_G01KC/_layouts/15/WopiFrame.aspx?sourcedoc=%7b3af0b432-edbf-4f43-8c6f-cacf9443fd18%7d&amp;action=default&amp;DefaultItemOpen=1</a:t>
            </a:r>
          </a:p>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2734644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69722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4898459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2104887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1436136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387342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100251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9791800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5304452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2602252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9940263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https://docs.microsoft.com/en-us/azure/architecture/reference-architectures/hybrid-networking/hub-spoke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7685130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1848429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way to do a</a:t>
            </a:r>
            <a:r>
              <a:rPr lang="en-US" baseline="0" dirty="0"/>
              <a:t> Host Defined Route to bypass the UDR route.  Is this possible?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9053002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3415353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1808227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690500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flexible</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dirty="0">
                <a:solidFill>
                  <a:schemeClr val="tx1"/>
                </a:solidFill>
                <a:effectLst/>
                <a:latin typeface="+mn-lt"/>
                <a:ea typeface="+mn-ea"/>
                <a:cs typeface="+mn-cs"/>
              </a:rPr>
              <a:t>Let’s discuss these areas in more detail.</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366897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8066353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3614308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https://docs.microsoft.com/en-us/azure/key-vault/key-vault-ovw-storage-keys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0260090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6655053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42124050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1668453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6335638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3666154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5526536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487771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954636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7386804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4271624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4157052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4972169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4897995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5487844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8590181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20432553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32170425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745562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4715061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26961430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2177292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34465705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0217184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1307272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37434502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7713460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2027126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350705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2948959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210272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0467759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25205908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https://azure.microsoft.com/en-us/documentation/videos/azurecon-2015-building-secure-virtual-networks-in-azure/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4153926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282722908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19629145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16243766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2445976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A5DDFF7D-D314-4C7B-B851-8380DBD00D4D}" type="datetime8">
              <a:rPr lang="en-US" smtClean="0">
                <a:solidFill>
                  <a:prstClr val="black"/>
                </a:solidFill>
              </a:rPr>
              <a:t>11/15/2017 10:32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87</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11/15/2017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693640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2986" y="1759921"/>
            <a:ext cx="6402452" cy="3654405"/>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5943600" cy="1828800"/>
          </a:xfrm>
          <a:noFill/>
        </p:spPr>
        <p:txBody>
          <a:bodyPr lIns="146304" tIns="91440" rIns="146304" bIns="91440" anchor="t" anchorCtr="0"/>
          <a:lstStyle>
            <a:lvl1pPr>
              <a:defRPr sz="5400" spc="-100" baseline="0">
                <a:gradFill>
                  <a:gsLst>
                    <a:gs pos="86111">
                      <a:schemeClr val="tx1"/>
                    </a:gs>
                    <a:gs pos="7625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57"/>
            <a:ext cx="5943600" cy="1825625"/>
          </a:xfrm>
        </p:spPr>
        <p:txBody>
          <a:bodyPr tIns="109728" bIns="109728">
            <a:noAutofit/>
          </a:bodyPr>
          <a:lstStyle>
            <a:lvl1pPr marL="0" indent="0">
              <a:spcBef>
                <a:spcPts val="0"/>
              </a:spcBef>
              <a:buNone/>
              <a:defRPr sz="3200">
                <a:gradFill>
                  <a:gsLst>
                    <a:gs pos="25926">
                      <a:schemeClr val="tx1"/>
                    </a:gs>
                    <a:gs pos="51000">
                      <a:schemeClr val="tx1"/>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3680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9205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415920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600"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9436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gray">
          <a:xfrm>
            <a:off x="457518" y="6161741"/>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Rectangle 1"/>
          <p:cNvSpPr/>
          <p:nvPr userDrawn="1"/>
        </p:nvSpPr>
        <p:spPr bwMode="auto">
          <a:xfrm>
            <a:off x="274638" y="2125663"/>
            <a:ext cx="6400800" cy="3566160"/>
          </a:xfrm>
          <a:prstGeom prst="rect">
            <a:avLst/>
          </a:prstGeom>
          <a:solidFill>
            <a:srgbClr val="107C1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50475" y="6120853"/>
            <a:ext cx="1828800" cy="393896"/>
          </a:xfrm>
          <a:prstGeom prst="rect">
            <a:avLst/>
          </a:prstGeom>
        </p:spPr>
      </p:pic>
    </p:spTree>
    <p:extLst>
      <p:ext uri="{BB962C8B-B14F-4D97-AF65-F5344CB8AC3E}">
        <p14:creationId xmlns:p14="http://schemas.microsoft.com/office/powerpoint/2010/main" val="343897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3842895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24212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8825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443336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41230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67958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820964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175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23511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92870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93793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001403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4792848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27961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65533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7519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0630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743402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41699997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03652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5120379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21791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433363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8194176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29662" y="233151"/>
            <a:ext cx="11375537" cy="664756"/>
          </a:xfrm>
          <a:prstGeom prst="rect">
            <a:avLst/>
          </a:prstGeom>
        </p:spPr>
        <p:txBody>
          <a:bodyPr vert="horz" wrap="square" lIns="0" tIns="0" rIns="0" bIns="0" rtlCol="0" anchor="t">
            <a:spAutoFit/>
          </a:bodyPr>
          <a:lstStyle/>
          <a:p>
            <a:r>
              <a:rPr lang="en-US" dirty="0"/>
              <a:t>Click to edit Master title style</a:t>
            </a:r>
          </a:p>
        </p:txBody>
      </p:sp>
      <p:sp>
        <p:nvSpPr>
          <p:cNvPr id="8" name="Content Placeholder 7"/>
          <p:cNvSpPr>
            <a:spLocks noGrp="1"/>
          </p:cNvSpPr>
          <p:nvPr>
            <p:ph sz="quarter" idx="10"/>
          </p:nvPr>
        </p:nvSpPr>
        <p:spPr>
          <a:xfrm>
            <a:off x="552068" y="1513863"/>
            <a:ext cx="11420033" cy="209288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Tree>
    <p:extLst>
      <p:ext uri="{BB962C8B-B14F-4D97-AF65-F5344CB8AC3E}">
        <p14:creationId xmlns:p14="http://schemas.microsoft.com/office/powerpoint/2010/main" val="102677600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image" Target="../media/image8.png"/><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 id="2147484268" r:id="rId25"/>
    <p:sldLayoutId id="2147484269" r:id="rId26"/>
    <p:sldLayoutId id="2147484270"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36" r:id="rId1"/>
    <p:sldLayoutId id="2147484240" r:id="rId2"/>
    <p:sldLayoutId id="2147484241" r:id="rId3"/>
    <p:sldLayoutId id="2147484244" r:id="rId4"/>
    <p:sldLayoutId id="2147484245" r:id="rId5"/>
    <p:sldLayoutId id="2147484247" r:id="rId6"/>
    <p:sldLayoutId id="2147484249" r:id="rId7"/>
    <p:sldLayoutId id="2147484250" r:id="rId8"/>
    <p:sldLayoutId id="2147484264" r:id="rId9"/>
    <p:sldLayoutId id="2147484251" r:id="rId10"/>
    <p:sldLayoutId id="2147484252" r:id="rId11"/>
    <p:sldLayoutId id="2147484253" r:id="rId12"/>
    <p:sldLayoutId id="2147484267" r:id="rId13"/>
    <p:sldLayoutId id="2147484256" r:id="rId14"/>
    <p:sldLayoutId id="2147484257" r:id="rId15"/>
    <p:sldLayoutId id="2147484258" r:id="rId16"/>
    <p:sldLayoutId id="2147484259" r:id="rId17"/>
    <p:sldLayoutId id="2147484260" r:id="rId18"/>
    <p:sldLayoutId id="2147484261" r:id="rId19"/>
    <p:sldLayoutId id="2147484263"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41174992"/>
      </p:ext>
    </p:extLst>
  </p:cSld>
  <p:clrMap bg1="dk1" tx1="lt1" bg2="dk2" tx2="lt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 id="2147484288" r:id="rId17"/>
    <p:sldLayoutId id="2147484289" r:id="rId18"/>
    <p:sldLayoutId id="2147484290" r:id="rId19"/>
    <p:sldLayoutId id="2147484291" r:id="rId20"/>
    <p:sldLayoutId id="2147484292" r:id="rId21"/>
    <p:sldLayoutId id="2147484293" r:id="rId22"/>
    <p:sldLayoutId id="2147484295" r:id="rId23"/>
    <p:sldLayoutId id="2147484296" r:id="rId24"/>
    <p:sldLayoutId id="2147484297" r:id="rId25"/>
    <p:sldLayoutId id="2147484298"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documentation/articles/vpn-gateway-about-vpn-devices/"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hyperlink" Target="mailto:admin@gov.slg044.u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blogs.msdn.microsoft.com/azuregov/2016/08/11/stakeholders-in-the-authorization-to-operate-process/"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channel9.msdn.com/blogs/EA.Azure.com/Using-the-EA-Azure-Power-BI-Link" TargetMode="External"/><Relationship Id="rId7"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hyperlink" Target="http://blogs.msdn.com/b/powerbi/archive/2015/10/21/visualize-your-azure-enterprise-data-with-power-bi.aspx" TargetMode="External"/><Relationship Id="rId5" Type="http://schemas.openxmlformats.org/officeDocument/2006/relationships/hyperlink" Target="https://blogs.msdn.microsoft.com/azuregov/2016/06/05/announcing-on-demand-azure-government-customer-onboarding/" TargetMode="External"/><Relationship Id="rId4" Type="http://schemas.openxmlformats.org/officeDocument/2006/relationships/hyperlink" Target="https://automaticbillingspec.blob.core.windows.net/spec/TestEnrollmentUsageApiKey.txt"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hyperlink" Target="https://azure.microsoft.com/en-us/documentation/learning-paths/site-recovery/" TargetMode="External"/><Relationship Id="rId5" Type="http://schemas.openxmlformats.org/officeDocument/2006/relationships/hyperlink" Target="https://docs.microsoft.com/en-us/azure/site-recovery/site-recovery-sql" TargetMode="External"/><Relationship Id="rId4" Type="http://schemas.openxmlformats.org/officeDocument/2006/relationships/hyperlink" Target="https://docs.microsoft.com/en-us/azure/azure-government/documentation-government-services-monitoringandmanagement"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willstg/AzureFoundation" TargetMode="External"/><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willstg/AzureFoundation/blob/master/Metadata/AF_ARM_AzureSystemRequirements_Working.xlsx"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3" Type="http://schemas.openxmlformats.org/officeDocument/2006/relationships/hyperlink" Target="https://microsoft.sharepoint.com/teams/SLGCloudTeam/azure/_layouts/15/start.aspx#/Shared%20Documents/Forms/AllItems.aspx?RootFolder=%2Fteams%2FSLGCloudTeam%2Fazure%2FShared%20Documents%2F1%2E%20Onboarding%20Customers%2FWorkload%20Architectures%2FFoundation&amp;FolderCTID=0x012000AA433B7C9618EE49BB2EE006A545304C&amp;View=%7B1BB1C409%2D6E0F%2D4B6D%2DA465%2D581AE8889AA5%7D"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willstg/AzureFoundation/blob/master/Presentations/SOW_AzureFoundation_Working.docx"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hyperlink" Target="https://github.com/willstg/AzureFoundation"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8" Type="http://schemas.openxmlformats.org/officeDocument/2006/relationships/hyperlink" Target="http://aka.ms/AzureEntSupport" TargetMode="External"/><Relationship Id="rId13" Type="http://schemas.openxmlformats.org/officeDocument/2006/relationships/hyperlink" Target="http://blog.mikehacker.net/2015/01/18/getting-started-with-powershell-for-azure-government/" TargetMode="External"/><Relationship Id="rId3" Type="http://schemas.openxmlformats.org/officeDocument/2006/relationships/hyperlink" Target="https://ea.azure.com/" TargetMode="External"/><Relationship Id="rId7" Type="http://schemas.openxmlformats.org/officeDocument/2006/relationships/hyperlink" Target="https://manage.windowsazure.us/" TargetMode="External"/><Relationship Id="rId12" Type="http://schemas.openxmlformats.org/officeDocument/2006/relationships/hyperlink" Target="https://blogs.msdn.microsoft.com/azuregov/2016/06/12/managing-azure-government-subscriptions-with-powershell/" TargetMode="External"/><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hyperlink" Target="https://manage.windowsazure.com/" TargetMode="External"/><Relationship Id="rId11" Type="http://schemas.openxmlformats.org/officeDocument/2006/relationships/hyperlink" Target="https://azure.microsoft.com/en-us/documentation/government/" TargetMode="External"/><Relationship Id="rId5" Type="http://schemas.openxmlformats.org/officeDocument/2006/relationships/hyperlink" Target="https://account.windowsazure.com/" TargetMode="External"/><Relationship Id="rId10" Type="http://schemas.openxmlformats.org/officeDocument/2006/relationships/hyperlink" Target="https://portal.office.com/" TargetMode="External"/><Relationship Id="rId4" Type="http://schemas.openxmlformats.org/officeDocument/2006/relationships/hyperlink" Target="https://account.windowsazure.us/" TargetMode="External"/><Relationship Id="rId9" Type="http://schemas.openxmlformats.org/officeDocument/2006/relationships/hyperlink" Target="http://aka.ms/azuregovsupport" TargetMode="External"/><Relationship Id="rId14" Type="http://schemas.openxmlformats.org/officeDocument/2006/relationships/hyperlink" Target="https://blogs.msdn.microsoft.com/allthingscontainer/2016/09/28/the-worlds-most-complete-review-of-the-azure-portal/"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hyperlink" Target="https://blogs.msdn.microsoft.com/azuregov/2016/09/20/how-to-use-storage-explorer-with-microsoft-azure-for-government/" TargetMode="External"/><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hyperlink" Target="http://aka.ms/migaz" TargetMode="External"/><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85.xml"/><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3" Type="http://schemas.openxmlformats.org/officeDocument/2006/relationships/hyperlink" Target="http://datacenter-tco-tool.azurewebsites.net/home" TargetMode="External"/><Relationship Id="rId2" Type="http://schemas.openxmlformats.org/officeDocument/2006/relationships/notesSlide" Target="../notesSlides/notesSlide86.xml"/><Relationship Id="rId1" Type="http://schemas.openxmlformats.org/officeDocument/2006/relationships/slideLayout" Target="../slideLayouts/slideLayout3.xml"/><Relationship Id="rId6" Type="http://schemas.openxmlformats.org/officeDocument/2006/relationships/hyperlink" Target="https://portal.office.com/Signup?OfferId=B07A1127-DE83-4a6d-9F85-2C104BDAE8B4&amp;dl=ENTERPRISEPACK&amp;culture=en-US&amp;country=US&amp;ali=1" TargetMode="External"/><Relationship Id="rId5" Type="http://schemas.openxmlformats.org/officeDocument/2006/relationships/hyperlink" Target="https://www.yammer.com/msuspartner/#/threads/inGroup?type=in_group&amp;feedId=3145169" TargetMode="External"/><Relationship Id="rId4" Type="http://schemas.openxmlformats.org/officeDocument/2006/relationships/hyperlink" Target="https://www.microsoftpartnerinvestments.com/"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a:t>
            </a:r>
          </a:p>
        </p:txBody>
      </p:sp>
      <p:sp>
        <p:nvSpPr>
          <p:cNvPr id="3" name="Text Placeholder 2"/>
          <p:cNvSpPr>
            <a:spLocks noGrp="1"/>
          </p:cNvSpPr>
          <p:nvPr>
            <p:ph type="body" sz="quarter" idx="14"/>
          </p:nvPr>
        </p:nvSpPr>
        <p:spPr/>
        <p:txBody>
          <a:bodyPr/>
          <a:lstStyle/>
          <a:p>
            <a:r>
              <a:rPr lang="en-US" dirty="0"/>
              <a:t>Microsoft</a:t>
            </a:r>
          </a:p>
          <a:p>
            <a:r>
              <a:rPr lang="en-US" dirty="0"/>
              <a:t>Cloud </a:t>
            </a:r>
            <a:r>
              <a:rPr lang="en-US"/>
              <a:t>Solution Architects</a:t>
            </a:r>
            <a:endParaRPr lang="en-US" dirty="0"/>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Commercial and Sovereign Clouds</a:t>
            </a:r>
          </a:p>
        </p:txBody>
      </p:sp>
      <p:sp>
        <p:nvSpPr>
          <p:cNvPr id="3" name="Text Placeholder 2"/>
          <p:cNvSpPr>
            <a:spLocks noGrp="1"/>
          </p:cNvSpPr>
          <p:nvPr>
            <p:ph type="body" sz="quarter" idx="10"/>
          </p:nvPr>
        </p:nvSpPr>
        <p:spPr>
          <a:xfrm>
            <a:off x="274639" y="1141801"/>
            <a:ext cx="5486399" cy="5136791"/>
          </a:xfrm>
        </p:spPr>
        <p:txBody>
          <a:bodyPr/>
          <a:lstStyle/>
          <a:p>
            <a:r>
              <a:rPr lang="en-US" sz="2000" dirty="0">
                <a:latin typeface="+mn-lt"/>
              </a:rPr>
              <a:t>There is physical separation by design in Microsoft Azure Commercial (MAC) and Azure Government (MAG)</a:t>
            </a:r>
          </a:p>
          <a:p>
            <a:r>
              <a:rPr lang="en-US" sz="2000" dirty="0">
                <a:latin typeface="+mn-lt"/>
              </a:rPr>
              <a:t>Most enterprise customer would like to take advantages of both public and community cloud patterns.  </a:t>
            </a:r>
          </a:p>
          <a:p>
            <a:r>
              <a:rPr lang="en-US" sz="2000" b="1" dirty="0">
                <a:latin typeface="+mn-lt"/>
              </a:rPr>
              <a:t>Azure Commercial Cloud (MAC)</a:t>
            </a:r>
          </a:p>
          <a:p>
            <a:pPr marL="342900" indent="-342900">
              <a:buFont typeface="Wingdings" panose="05000000000000000000" pitchFamily="2" charset="2"/>
              <a:buChar char="ü"/>
            </a:pPr>
            <a:r>
              <a:rPr lang="en-US" sz="2000" dirty="0">
                <a:latin typeface="+mn-lt"/>
              </a:rPr>
              <a:t>Good for Application Development Lifecycle management.</a:t>
            </a:r>
          </a:p>
          <a:p>
            <a:pPr marL="342900" indent="-342900">
              <a:buFont typeface="Wingdings" panose="05000000000000000000" pitchFamily="2" charset="2"/>
              <a:buChar char="ü"/>
            </a:pPr>
            <a:r>
              <a:rPr lang="en-US" sz="2000" dirty="0">
                <a:latin typeface="+mn-lt"/>
              </a:rPr>
              <a:t>Template development </a:t>
            </a:r>
          </a:p>
          <a:p>
            <a:pPr marL="342900" indent="-342900">
              <a:buFont typeface="Wingdings" panose="05000000000000000000" pitchFamily="2" charset="2"/>
              <a:buChar char="ü"/>
            </a:pPr>
            <a:r>
              <a:rPr lang="en-US" sz="2000" dirty="0">
                <a:latin typeface="+mn-lt"/>
              </a:rPr>
              <a:t>Latest and greatest capabilities of Azure</a:t>
            </a:r>
          </a:p>
          <a:p>
            <a:r>
              <a:rPr lang="en-US" sz="1800" b="1" dirty="0">
                <a:latin typeface="+mn-lt"/>
              </a:rPr>
              <a:t>Azure Government Cloud.  (MAG)</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Community specific, production workloads.</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Good for secure regulated data stores and web applications</a:t>
            </a:r>
          </a:p>
          <a:p>
            <a:pPr marL="342900" lvl="0" indent="-342900">
              <a:buFont typeface="Wingdings" panose="05000000000000000000" pitchFamily="2" charset="2"/>
              <a:buChar char="ü"/>
            </a:pPr>
            <a:r>
              <a:rPr lang="en-US" sz="2000" dirty="0" err="1">
                <a:gradFill>
                  <a:gsLst>
                    <a:gs pos="1250">
                      <a:srgbClr val="00188F"/>
                    </a:gs>
                    <a:gs pos="99000">
                      <a:srgbClr val="00188F"/>
                    </a:gs>
                  </a:gsLst>
                  <a:lin ang="5400000" scaled="0"/>
                </a:gradFill>
                <a:latin typeface="+mn-lt"/>
              </a:rPr>
              <a:t>FedRAMP</a:t>
            </a:r>
            <a:r>
              <a:rPr lang="en-US" sz="2000" dirty="0">
                <a:gradFill>
                  <a:gsLst>
                    <a:gs pos="1250">
                      <a:srgbClr val="00188F"/>
                    </a:gs>
                    <a:gs pos="99000">
                      <a:srgbClr val="00188F"/>
                    </a:gs>
                  </a:gsLst>
                  <a:lin ang="5400000" scaled="0"/>
                </a:gradFill>
                <a:latin typeface="+mn-lt"/>
              </a:rPr>
              <a:t> High, CIJS, IRS 1075</a:t>
            </a:r>
            <a:endParaRPr lang="en-US" dirty="0">
              <a:latin typeface="+mn-lt"/>
            </a:endParaRPr>
          </a:p>
        </p:txBody>
      </p:sp>
      <p:pic>
        <p:nvPicPr>
          <p:cNvPr id="5" name="Picture 4"/>
          <p:cNvPicPr>
            <a:picLocks noChangeAspect="1"/>
          </p:cNvPicPr>
          <p:nvPr/>
        </p:nvPicPr>
        <p:blipFill>
          <a:blip r:embed="rId3"/>
          <a:stretch>
            <a:fillRect/>
          </a:stretch>
        </p:blipFill>
        <p:spPr>
          <a:xfrm>
            <a:off x="5785089" y="1192756"/>
            <a:ext cx="6355063" cy="4233450"/>
          </a:xfrm>
          <a:prstGeom prst="rect">
            <a:avLst/>
          </a:prstGeom>
        </p:spPr>
      </p:pic>
    </p:spTree>
    <p:extLst>
      <p:ext uri="{BB962C8B-B14F-4D97-AF65-F5344CB8AC3E}">
        <p14:creationId xmlns:p14="http://schemas.microsoft.com/office/powerpoint/2010/main" val="21333215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Commercial and Government</a:t>
            </a:r>
          </a:p>
        </p:txBody>
      </p:sp>
      <p:sp>
        <p:nvSpPr>
          <p:cNvPr id="3" name="Text Placeholder 2"/>
          <p:cNvSpPr>
            <a:spLocks noGrp="1"/>
          </p:cNvSpPr>
          <p:nvPr>
            <p:ph type="body" sz="quarter" idx="10"/>
          </p:nvPr>
        </p:nvSpPr>
        <p:spPr>
          <a:xfrm>
            <a:off x="274638" y="1212850"/>
            <a:ext cx="11887200" cy="5109091"/>
          </a:xfrm>
        </p:spPr>
        <p:txBody>
          <a:bodyPr/>
          <a:lstStyle/>
          <a:p>
            <a:r>
              <a:rPr lang="en-US" sz="2000" dirty="0"/>
              <a:t>The Government Cloud is the same fabric (API) as the commercial cloud, however the competitive focus is on the Commercial cloud, and porting functionality to the Government cloud is prioritized based on demand.</a:t>
            </a:r>
          </a:p>
          <a:p>
            <a:endParaRPr lang="en-US" sz="2000" dirty="0"/>
          </a:p>
          <a:p>
            <a:r>
              <a:rPr lang="en-US" sz="2000" b="1" dirty="0"/>
              <a:t>Commercial Cloud Focus:</a:t>
            </a:r>
          </a:p>
          <a:p>
            <a:pPr marL="342900" indent="-342900">
              <a:buFont typeface="Arial" panose="020B0604020202020204" pitchFamily="34" charset="0"/>
              <a:buChar char="•"/>
            </a:pPr>
            <a:r>
              <a:rPr lang="en-US" sz="2000" dirty="0"/>
              <a:t>Development and Test Features.  Ability to build a solution via a template and hydrate and destroy the solution on demand.</a:t>
            </a:r>
          </a:p>
          <a:p>
            <a:pPr marL="342900" indent="-342900">
              <a:buFont typeface="Arial" panose="020B0604020202020204" pitchFamily="34" charset="0"/>
              <a:buChar char="•"/>
            </a:pPr>
            <a:r>
              <a:rPr lang="en-US" sz="2000" dirty="0"/>
              <a:t>MSDN Features.  The ability for the enterprise to combine the resources from their MSDN investment, saving on Azure compute for SQL, Windows and other Microsoft development efforts.</a:t>
            </a:r>
          </a:p>
          <a:p>
            <a:pPr marL="342900" indent="-342900">
              <a:buFont typeface="Arial" panose="020B0604020202020204" pitchFamily="34" charset="0"/>
              <a:buChar char="•"/>
            </a:pPr>
            <a:r>
              <a:rPr lang="en-US" sz="2000" dirty="0"/>
              <a:t>Visual Studio Team Services (VSTS) can be managed with Commercial subscription.</a:t>
            </a:r>
          </a:p>
          <a:p>
            <a:pPr marL="342900" indent="-342900">
              <a:buFont typeface="Arial" panose="020B0604020202020204" pitchFamily="34" charset="0"/>
              <a:buChar char="•"/>
            </a:pPr>
            <a:r>
              <a:rPr lang="en-US" sz="2000" dirty="0"/>
              <a:t>Template designs can be started with the large marketplace presence in the commercial cloud (&gt;4500).  These template solutions can be customized and jump start Government deployments.</a:t>
            </a:r>
          </a:p>
          <a:p>
            <a:pPr marL="342900" indent="-342900">
              <a:buFont typeface="Arial" panose="020B0604020202020204" pitchFamily="34" charset="0"/>
              <a:buChar char="•"/>
            </a:pPr>
            <a:r>
              <a:rPr lang="en-US" sz="2000" dirty="0"/>
              <a:t>Advanced workloads, such as IoT Hub, Cognitive Services, get features more quickly in the commercial cloud, allowing the enterprise to get a head start on incorporating these features into the government applications.</a:t>
            </a:r>
          </a:p>
          <a:p>
            <a:pPr marL="342900" indent="-342900">
              <a:buFont typeface="Arial" panose="020B0604020202020204" pitchFamily="34" charset="0"/>
              <a:buChar char="•"/>
            </a:pPr>
            <a:r>
              <a:rPr lang="en-US" sz="2000" dirty="0"/>
              <a:t>Identity flexibility, the ability to create AAD directory for B2C and B2B capabilities.  Ability to leverage the O365 directory in PaaS solutions like Azure SQL.</a:t>
            </a:r>
          </a:p>
        </p:txBody>
      </p:sp>
    </p:spTree>
    <p:extLst>
      <p:ext uri="{BB962C8B-B14F-4D97-AF65-F5344CB8AC3E}">
        <p14:creationId xmlns:p14="http://schemas.microsoft.com/office/powerpoint/2010/main" val="16972349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Prerequisites and Checklist</a:t>
            </a:r>
          </a:p>
        </p:txBody>
      </p:sp>
    </p:spTree>
    <p:extLst>
      <p:ext uri="{BB962C8B-B14F-4D97-AF65-F5344CB8AC3E}">
        <p14:creationId xmlns:p14="http://schemas.microsoft.com/office/powerpoint/2010/main" val="35002879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446838" y="1135063"/>
            <a:ext cx="5486400" cy="6444841"/>
          </a:xfrm>
        </p:spPr>
        <p:txBody>
          <a:bodyPr/>
          <a:lstStyle/>
          <a:p>
            <a:pPr marL="0" indent="0">
              <a:buNone/>
            </a:pPr>
            <a:r>
              <a:rPr lang="en-US" sz="4000" dirty="0">
                <a:latin typeface="+mn-lt"/>
              </a:rPr>
              <a:t>Prerequisites:</a:t>
            </a:r>
          </a:p>
          <a:p>
            <a:pPr marL="457200" indent="-457200">
              <a:buFont typeface="+mj-lt"/>
              <a:buAutoNum type="alphaUcPeriod"/>
            </a:pPr>
            <a:r>
              <a:rPr lang="en-US" sz="2000" dirty="0">
                <a:latin typeface="+mn-lt"/>
              </a:rPr>
              <a:t>An Azure Enrollment with Enterprise Administrator access</a:t>
            </a:r>
          </a:p>
          <a:p>
            <a:pPr marL="457200" indent="-457200">
              <a:buFont typeface="+mj-lt"/>
              <a:buAutoNum type="alphaUcPeriod"/>
            </a:pPr>
            <a:r>
              <a:rPr lang="en-US" sz="2000" dirty="0">
                <a:latin typeface="+mn-lt"/>
              </a:rPr>
              <a:t>Two Account Administrator service account assigned to each Department.</a:t>
            </a:r>
          </a:p>
          <a:p>
            <a:pPr marL="457200" indent="-457200">
              <a:buFont typeface="+mj-lt"/>
              <a:buAutoNum type="alphaUcPeriod"/>
            </a:pPr>
            <a:r>
              <a:rPr lang="en-US" sz="2000" dirty="0">
                <a:latin typeface="+mn-lt"/>
              </a:rPr>
              <a:t>A Class B (/16) IP space per Department.</a:t>
            </a:r>
          </a:p>
          <a:p>
            <a:pPr marL="457200" indent="-457200">
              <a:buFont typeface="+mj-lt"/>
              <a:buAutoNum type="alphaUcPeriod"/>
            </a:pPr>
            <a:r>
              <a:rPr lang="en-US" sz="2000" dirty="0">
                <a:latin typeface="+mn-lt"/>
              </a:rPr>
              <a:t>A </a:t>
            </a:r>
            <a:r>
              <a:rPr lang="en-US" sz="2000" dirty="0">
                <a:latin typeface="+mn-lt"/>
                <a:hlinkClick r:id="rId3"/>
              </a:rPr>
              <a:t>supported</a:t>
            </a:r>
            <a:r>
              <a:rPr lang="en-US" sz="2000" dirty="0">
                <a:latin typeface="+mn-lt"/>
              </a:rPr>
              <a:t> VPN device.</a:t>
            </a:r>
          </a:p>
          <a:p>
            <a:pPr marL="457200" indent="-457200">
              <a:buFont typeface="+mj-lt"/>
              <a:buAutoNum type="alphaUcPeriod"/>
            </a:pPr>
            <a:r>
              <a:rPr lang="en-US" sz="2000" dirty="0">
                <a:latin typeface="+mn-lt"/>
              </a:rPr>
              <a:t>A business and technical stakeholder to review configuration settings.</a:t>
            </a:r>
          </a:p>
          <a:p>
            <a:pPr marL="457200" indent="-457200">
              <a:buFont typeface="+mj-lt"/>
              <a:buAutoNum type="alphaUcPeriod"/>
            </a:pPr>
            <a:r>
              <a:rPr lang="en-US" sz="2000" dirty="0">
                <a:latin typeface="+mn-lt"/>
              </a:rPr>
              <a:t>Managing and Monitoring Standards</a:t>
            </a:r>
          </a:p>
          <a:p>
            <a:pPr marL="457200" indent="-457200">
              <a:buFont typeface="+mj-lt"/>
              <a:buAutoNum type="alphaUcPeriod"/>
            </a:pPr>
            <a:r>
              <a:rPr lang="en-US" sz="2000" dirty="0">
                <a:latin typeface="+mn-lt"/>
              </a:rPr>
              <a:t>Identity Standards</a:t>
            </a:r>
          </a:p>
          <a:p>
            <a:pPr marL="457200" indent="-457200">
              <a:buFont typeface="+mj-lt"/>
              <a:buAutoNum type="alphaUcPeriod"/>
            </a:pPr>
            <a:r>
              <a:rPr lang="en-US" sz="2000" dirty="0">
                <a:latin typeface="+mn-lt"/>
              </a:rPr>
              <a:t>Policy Standards</a:t>
            </a:r>
          </a:p>
          <a:p>
            <a:pPr marL="457200" indent="-457200">
              <a:buFont typeface="+mj-lt"/>
              <a:buAutoNum type="alphaUcPeriod"/>
            </a:pPr>
            <a:r>
              <a:rPr lang="en-US" sz="2000" dirty="0">
                <a:latin typeface="+mn-lt"/>
              </a:rPr>
              <a:t>ExpressRoute Peering </a:t>
            </a:r>
          </a:p>
          <a:p>
            <a:endParaRPr lang="en-US" dirty="0">
              <a:latin typeface="+mn-lt"/>
            </a:endParaRPr>
          </a:p>
          <a:p>
            <a:endParaRPr lang="en-US" dirty="0">
              <a:latin typeface="+mn-lt"/>
            </a:endParaRPr>
          </a:p>
          <a:p>
            <a:endParaRPr lang="en-US" dirty="0">
              <a:latin typeface="+mn-lt"/>
            </a:endParaRPr>
          </a:p>
        </p:txBody>
      </p:sp>
      <p:sp>
        <p:nvSpPr>
          <p:cNvPr id="3" name="Title 2"/>
          <p:cNvSpPr>
            <a:spLocks noGrp="1"/>
          </p:cNvSpPr>
          <p:nvPr>
            <p:ph type="title"/>
          </p:nvPr>
        </p:nvSpPr>
        <p:spPr/>
        <p:txBody>
          <a:bodyPr/>
          <a:lstStyle/>
          <a:p>
            <a:r>
              <a:rPr lang="en-US" dirty="0"/>
              <a:t>AzureFoundation Checklist</a:t>
            </a:r>
          </a:p>
        </p:txBody>
      </p:sp>
      <p:sp>
        <p:nvSpPr>
          <p:cNvPr id="4" name="TextBox 3"/>
          <p:cNvSpPr txBox="1"/>
          <p:nvPr/>
        </p:nvSpPr>
        <p:spPr>
          <a:xfrm>
            <a:off x="273928" y="1287462"/>
            <a:ext cx="5791198" cy="3527119"/>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rgbClr val="B4009E"/>
                </a:solidFill>
              </a:rPr>
              <a:t>Goals and Desires for the Cloud</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Sandbox Environment (A, B)</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Hybrid Networking (A, B, C, D)</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Modern Applications or PaaS (A, B)</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Production Workloads (A, B, E, F, G, H)</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Microsoft SaaS Application (A, B, I)</a:t>
            </a:r>
          </a:p>
          <a:p>
            <a:pPr marL="457200" indent="-457200">
              <a:lnSpc>
                <a:spcPct val="90000"/>
              </a:lnSpc>
              <a:spcAft>
                <a:spcPts val="600"/>
              </a:spcAft>
              <a:buFont typeface="+mj-lt"/>
              <a:buAutoNum type="arabicPeriod"/>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328968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The AzureFoundation Modules</a:t>
            </a:r>
          </a:p>
        </p:txBody>
      </p:sp>
    </p:spTree>
    <p:extLst>
      <p:ext uri="{BB962C8B-B14F-4D97-AF65-F5344CB8AC3E}">
        <p14:creationId xmlns:p14="http://schemas.microsoft.com/office/powerpoint/2010/main" val="41590536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Technology Used in AzureFoundation</a:t>
            </a:r>
          </a:p>
        </p:txBody>
      </p:sp>
      <p:sp>
        <p:nvSpPr>
          <p:cNvPr id="5" name="Text Placeholder 2"/>
          <p:cNvSpPr>
            <a:spLocks noGrp="1"/>
          </p:cNvSpPr>
          <p:nvPr>
            <p:ph type="body" sz="quarter" idx="10"/>
          </p:nvPr>
        </p:nvSpPr>
        <p:spPr>
          <a:xfrm>
            <a:off x="274638" y="1212850"/>
            <a:ext cx="5638799" cy="4862870"/>
          </a:xfrm>
        </p:spPr>
        <p:txBody>
          <a:bodyPr/>
          <a:lstStyle/>
          <a:p>
            <a:pPr marL="342900" indent="-342900">
              <a:buFont typeface="Arial" panose="020B0604020202020204" pitchFamily="34" charset="0"/>
              <a:buChar char="•"/>
            </a:pPr>
            <a:r>
              <a:rPr lang="en-US" sz="2000" dirty="0">
                <a:solidFill>
                  <a:srgbClr val="00188F"/>
                </a:solidFill>
              </a:rPr>
              <a:t>Excel managed Metadata</a:t>
            </a:r>
          </a:p>
          <a:p>
            <a:pPr marL="342900" indent="-342900">
              <a:buFont typeface="Arial" panose="020B0604020202020204" pitchFamily="34" charset="0"/>
              <a:buChar char="•"/>
            </a:pPr>
            <a:r>
              <a:rPr lang="en-US" sz="2000" dirty="0">
                <a:solidFill>
                  <a:srgbClr val="00188F"/>
                </a:solidFill>
                <a:latin typeface="+mn-lt"/>
              </a:rPr>
              <a:t>Azure Enrollment</a:t>
            </a:r>
          </a:p>
          <a:p>
            <a:pPr marL="342900" indent="-342900">
              <a:buFont typeface="Arial" panose="020B0604020202020204" pitchFamily="34" charset="0"/>
              <a:buChar char="•"/>
            </a:pPr>
            <a:r>
              <a:rPr lang="en-US" sz="2000" dirty="0">
                <a:solidFill>
                  <a:srgbClr val="00188F"/>
                </a:solidFill>
                <a:latin typeface="+mn-lt"/>
              </a:rPr>
              <a:t>Azure Departments, Accounts, Subscriptions</a:t>
            </a:r>
          </a:p>
          <a:p>
            <a:pPr marL="342900" lvl="2" indent="-342900">
              <a:buFont typeface="Arial" panose="020B0604020202020204" pitchFamily="34" charset="0"/>
              <a:buChar char="•"/>
            </a:pPr>
            <a:r>
              <a:rPr lang="en-US" dirty="0">
                <a:solidFill>
                  <a:srgbClr val="00188F"/>
                </a:solidFill>
              </a:rPr>
              <a:t>Azure Resource Model (ARM)</a:t>
            </a:r>
          </a:p>
          <a:p>
            <a:pPr marL="571500" lvl="2" indent="-342900">
              <a:buFont typeface="Courier New" panose="02070309020205020404" pitchFamily="49" charset="0"/>
              <a:buChar char="o"/>
            </a:pPr>
            <a:r>
              <a:rPr lang="en-US" dirty="0">
                <a:solidFill>
                  <a:srgbClr val="00188F"/>
                </a:solidFill>
              </a:rPr>
              <a:t>Resource Groups</a:t>
            </a:r>
          </a:p>
          <a:p>
            <a:pPr marL="571500" lvl="2" indent="-342900">
              <a:buFont typeface="Courier New" panose="02070309020205020404" pitchFamily="49" charset="0"/>
              <a:buChar char="o"/>
            </a:pPr>
            <a:r>
              <a:rPr lang="en-US" dirty="0">
                <a:solidFill>
                  <a:srgbClr val="00188F"/>
                </a:solidFill>
              </a:rPr>
              <a:t>Template Deployments</a:t>
            </a:r>
          </a:p>
          <a:p>
            <a:pPr marL="342900" lvl="2" indent="-342900">
              <a:buFont typeface="Arial" panose="020B0604020202020204" pitchFamily="34" charset="0"/>
              <a:buChar char="•"/>
            </a:pPr>
            <a:r>
              <a:rPr lang="en-US" dirty="0">
                <a:solidFill>
                  <a:srgbClr val="00188F"/>
                </a:solidFill>
              </a:rPr>
              <a:t>Role Based Access Control</a:t>
            </a:r>
          </a:p>
          <a:p>
            <a:pPr marL="342900" indent="-342900">
              <a:buFont typeface="Arial" panose="020B0604020202020204" pitchFamily="34" charset="0"/>
              <a:buChar char="•"/>
            </a:pPr>
            <a:r>
              <a:rPr lang="en-US" sz="2000" dirty="0">
                <a:solidFill>
                  <a:srgbClr val="00188F"/>
                </a:solidFill>
                <a:latin typeface="+mn-lt"/>
              </a:rPr>
              <a:t>Azure Compute/Networking</a:t>
            </a:r>
          </a:p>
          <a:p>
            <a:pPr marL="571500" lvl="2" indent="-342900">
              <a:buFont typeface="Courier New" panose="02070309020205020404" pitchFamily="49" charset="0"/>
              <a:buChar char="o"/>
            </a:pPr>
            <a:r>
              <a:rPr lang="en-US" dirty="0">
                <a:solidFill>
                  <a:srgbClr val="00188F"/>
                </a:solidFill>
              </a:rPr>
              <a:t>Virtual Machines (VMs)</a:t>
            </a:r>
          </a:p>
          <a:p>
            <a:pPr marL="571500" lvl="2" indent="-342900">
              <a:buFont typeface="Courier New" panose="02070309020205020404" pitchFamily="49" charset="0"/>
              <a:buChar char="o"/>
            </a:pPr>
            <a:r>
              <a:rPr lang="en-US" dirty="0">
                <a:solidFill>
                  <a:srgbClr val="00188F"/>
                </a:solidFill>
              </a:rPr>
              <a:t>Virtual Networks (VNETs)</a:t>
            </a:r>
          </a:p>
          <a:p>
            <a:pPr marL="571500" lvl="2" indent="-342900">
              <a:buFont typeface="Courier New" panose="02070309020205020404" pitchFamily="49" charset="0"/>
              <a:buChar char="o"/>
            </a:pPr>
            <a:r>
              <a:rPr lang="en-US" dirty="0">
                <a:solidFill>
                  <a:srgbClr val="00188F"/>
                </a:solidFill>
              </a:rPr>
              <a:t>Network Security Groups (NSG)</a:t>
            </a:r>
          </a:p>
          <a:p>
            <a:pPr marL="571500" lvl="2" indent="-342900">
              <a:buFont typeface="Courier New" panose="02070309020205020404" pitchFamily="49" charset="0"/>
              <a:buChar char="o"/>
            </a:pPr>
            <a:r>
              <a:rPr lang="en-US" dirty="0">
                <a:solidFill>
                  <a:srgbClr val="00188F"/>
                </a:solidFill>
              </a:rPr>
              <a:t>(Optional) User Defined Routing (USR)</a:t>
            </a:r>
          </a:p>
          <a:p>
            <a:pPr marL="342900" lvl="2" indent="-342900">
              <a:buFont typeface="Arial" panose="020B0604020202020204" pitchFamily="34" charset="0"/>
              <a:buChar char="•"/>
            </a:pPr>
            <a:r>
              <a:rPr lang="en-US" dirty="0">
                <a:solidFill>
                  <a:srgbClr val="00188F"/>
                </a:solidFill>
              </a:rPr>
              <a:t>Visual Studio Team Services</a:t>
            </a:r>
          </a:p>
          <a:p>
            <a:pPr marL="342900" lvl="2" indent="-342900">
              <a:buFont typeface="Arial" panose="020B0604020202020204" pitchFamily="34" charset="0"/>
              <a:buChar char="•"/>
            </a:pPr>
            <a:r>
              <a:rPr lang="en-US" dirty="0">
                <a:solidFill>
                  <a:srgbClr val="00188F"/>
                </a:solidFill>
              </a:rPr>
              <a:t>Visual Studio</a:t>
            </a:r>
          </a:p>
        </p:txBody>
      </p:sp>
      <p:pic>
        <p:nvPicPr>
          <p:cNvPr id="2" name="Picture 1"/>
          <p:cNvPicPr>
            <a:picLocks noChangeAspect="1"/>
          </p:cNvPicPr>
          <p:nvPr/>
        </p:nvPicPr>
        <p:blipFill>
          <a:blip r:embed="rId3"/>
          <a:stretch>
            <a:fillRect/>
          </a:stretch>
        </p:blipFill>
        <p:spPr>
          <a:xfrm>
            <a:off x="7970837" y="1212849"/>
            <a:ext cx="3399925" cy="5103813"/>
          </a:xfrm>
          <a:prstGeom prst="rect">
            <a:avLst/>
          </a:prstGeom>
        </p:spPr>
      </p:pic>
    </p:spTree>
    <p:extLst>
      <p:ext uri="{BB962C8B-B14F-4D97-AF65-F5344CB8AC3E}">
        <p14:creationId xmlns:p14="http://schemas.microsoft.com/office/powerpoint/2010/main" val="261983608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Modules</a:t>
            </a:r>
          </a:p>
        </p:txBody>
      </p:sp>
      <p:sp>
        <p:nvSpPr>
          <p:cNvPr id="3" name="Text Placeholder 2"/>
          <p:cNvSpPr>
            <a:spLocks noGrp="1"/>
          </p:cNvSpPr>
          <p:nvPr>
            <p:ph type="body" sz="quarter" idx="10"/>
          </p:nvPr>
        </p:nvSpPr>
        <p:spPr>
          <a:xfrm>
            <a:off x="274638" y="1212850"/>
            <a:ext cx="5562599" cy="4678204"/>
          </a:xfrm>
        </p:spPr>
        <p:txBody>
          <a:bodyPr/>
          <a:lstStyle/>
          <a:p>
            <a:pPr marL="342900" indent="-342900">
              <a:buFont typeface="Arial" panose="020B0604020202020204" pitchFamily="34" charset="0"/>
              <a:buChar char="•"/>
            </a:pPr>
            <a:r>
              <a:rPr lang="en-US" sz="2000" dirty="0">
                <a:solidFill>
                  <a:srgbClr val="00188F"/>
                </a:solidFill>
              </a:rPr>
              <a:t>Compute:  (Resilient Identity, Service Fabric, HA SharePoint Farm, HA SQL Cluster)</a:t>
            </a:r>
          </a:p>
          <a:p>
            <a:pPr marL="342900" indent="-342900">
              <a:buFont typeface="Arial" panose="020B0604020202020204" pitchFamily="34" charset="0"/>
              <a:buChar char="•"/>
            </a:pPr>
            <a:r>
              <a:rPr lang="en-US" sz="2000" dirty="0">
                <a:solidFill>
                  <a:srgbClr val="00188F"/>
                </a:solidFill>
              </a:rPr>
              <a:t>Networking:  (VNET, Network Virtual Appliances)</a:t>
            </a:r>
          </a:p>
          <a:p>
            <a:pPr marL="342900" indent="-342900">
              <a:buFont typeface="Arial" panose="020B0604020202020204" pitchFamily="34" charset="0"/>
              <a:buChar char="•"/>
            </a:pPr>
            <a:r>
              <a:rPr lang="en-US" sz="2000" dirty="0">
                <a:solidFill>
                  <a:srgbClr val="00188F"/>
                </a:solidFill>
              </a:rPr>
              <a:t>Web &amp; Mobile</a:t>
            </a:r>
          </a:p>
          <a:p>
            <a:pPr marL="342900" indent="-342900">
              <a:buFont typeface="Arial" panose="020B0604020202020204" pitchFamily="34" charset="0"/>
              <a:buChar char="•"/>
            </a:pPr>
            <a:r>
              <a:rPr lang="en-US" sz="2000" dirty="0">
                <a:solidFill>
                  <a:srgbClr val="00188F"/>
                </a:solidFill>
              </a:rPr>
              <a:t>Databases &amp; Storage</a:t>
            </a:r>
          </a:p>
          <a:p>
            <a:pPr marL="342900" indent="-342900">
              <a:buFont typeface="Arial" panose="020B0604020202020204" pitchFamily="34" charset="0"/>
              <a:buChar char="•"/>
            </a:pPr>
            <a:r>
              <a:rPr lang="en-US" sz="2000" dirty="0">
                <a:solidFill>
                  <a:srgbClr val="00188F"/>
                </a:solidFill>
              </a:rPr>
              <a:t>Intelligence &amp; Analytics</a:t>
            </a:r>
          </a:p>
          <a:p>
            <a:pPr marL="342900" indent="-342900">
              <a:buFont typeface="Arial" panose="020B0604020202020204" pitchFamily="34" charset="0"/>
              <a:buChar char="•"/>
            </a:pPr>
            <a:r>
              <a:rPr lang="en-US" sz="2000" dirty="0">
                <a:solidFill>
                  <a:srgbClr val="00188F"/>
                </a:solidFill>
              </a:rPr>
              <a:t>Internet of Things &amp; Enterprise Integration</a:t>
            </a:r>
          </a:p>
          <a:p>
            <a:pPr marL="342900" indent="-342900">
              <a:buFont typeface="Arial" panose="020B0604020202020204" pitchFamily="34" charset="0"/>
              <a:buChar char="•"/>
            </a:pPr>
            <a:r>
              <a:rPr lang="en-US" sz="2000" dirty="0">
                <a:solidFill>
                  <a:srgbClr val="00188F"/>
                </a:solidFill>
              </a:rPr>
              <a:t>Security + Identity</a:t>
            </a:r>
          </a:p>
          <a:p>
            <a:pPr marL="342900" indent="-342900">
              <a:buFont typeface="Arial" panose="020B0604020202020204" pitchFamily="34" charset="0"/>
              <a:buChar char="•"/>
            </a:pPr>
            <a:r>
              <a:rPr lang="en-US" sz="2000" dirty="0">
                <a:solidFill>
                  <a:srgbClr val="00188F"/>
                </a:solidFill>
              </a:rPr>
              <a:t>Developer Tools</a:t>
            </a:r>
          </a:p>
          <a:p>
            <a:pPr marL="342900" indent="-342900">
              <a:buFont typeface="Arial" panose="020B0604020202020204" pitchFamily="34" charset="0"/>
              <a:buChar char="•"/>
            </a:pPr>
            <a:r>
              <a:rPr lang="en-US" sz="2000" dirty="0">
                <a:solidFill>
                  <a:srgbClr val="00188F"/>
                </a:solidFill>
              </a:rPr>
              <a:t>Monitoring and Management (Departments, Accounts and Subscriptions)</a:t>
            </a:r>
          </a:p>
          <a:p>
            <a:pPr marL="342900" indent="-342900">
              <a:buFont typeface="Arial" panose="020B0604020202020204" pitchFamily="34" charset="0"/>
              <a:buChar char="•"/>
            </a:pPr>
            <a:r>
              <a:rPr lang="en-US" sz="2000" dirty="0">
                <a:solidFill>
                  <a:srgbClr val="00188F"/>
                </a:solidFill>
              </a:rPr>
              <a:t>Storage</a:t>
            </a:r>
          </a:p>
          <a:p>
            <a:pPr marL="342900" indent="-342900">
              <a:buFont typeface="Arial" panose="020B0604020202020204" pitchFamily="34" charset="0"/>
              <a:buChar char="•"/>
            </a:pPr>
            <a:r>
              <a:rPr lang="en-US" sz="2000" dirty="0">
                <a:solidFill>
                  <a:srgbClr val="00188F"/>
                </a:solidFill>
              </a:rPr>
              <a:t>Enterprise Integration</a:t>
            </a:r>
          </a:p>
        </p:txBody>
      </p:sp>
      <p:pic>
        <p:nvPicPr>
          <p:cNvPr id="5" name="Picture 4"/>
          <p:cNvPicPr>
            <a:picLocks noChangeAspect="1"/>
          </p:cNvPicPr>
          <p:nvPr/>
        </p:nvPicPr>
        <p:blipFill>
          <a:blip r:embed="rId3"/>
          <a:stretch>
            <a:fillRect/>
          </a:stretch>
        </p:blipFill>
        <p:spPr>
          <a:xfrm>
            <a:off x="5913437" y="1744662"/>
            <a:ext cx="6006356" cy="3899511"/>
          </a:xfrm>
          <a:prstGeom prst="rect">
            <a:avLst/>
          </a:prstGeom>
        </p:spPr>
      </p:pic>
    </p:spTree>
    <p:extLst>
      <p:ext uri="{BB962C8B-B14F-4D97-AF65-F5344CB8AC3E}">
        <p14:creationId xmlns:p14="http://schemas.microsoft.com/office/powerpoint/2010/main" val="22901988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Security and Identity</a:t>
            </a:r>
          </a:p>
        </p:txBody>
      </p:sp>
    </p:spTree>
    <p:extLst>
      <p:ext uri="{BB962C8B-B14F-4D97-AF65-F5344CB8AC3E}">
        <p14:creationId xmlns:p14="http://schemas.microsoft.com/office/powerpoint/2010/main" val="35442205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Active Directory with a Sovereign Cloud</a:t>
            </a:r>
          </a:p>
        </p:txBody>
      </p:sp>
      <p:sp>
        <p:nvSpPr>
          <p:cNvPr id="3" name="Text Placeholder 2"/>
          <p:cNvSpPr>
            <a:spLocks noGrp="1"/>
          </p:cNvSpPr>
          <p:nvPr>
            <p:ph type="body" sz="quarter" idx="10"/>
          </p:nvPr>
        </p:nvSpPr>
        <p:spPr>
          <a:xfrm>
            <a:off x="274638" y="1212850"/>
            <a:ext cx="6172199" cy="5201424"/>
          </a:xfrm>
        </p:spPr>
        <p:txBody>
          <a:bodyPr/>
          <a:lstStyle/>
          <a:p>
            <a:r>
              <a:rPr lang="en-US" sz="2000" dirty="0"/>
              <a:t>The Azure Active Directory (AAD) that controls the administrative access to Sovereign (US Government Cloud) is isolated from the Office 365 Azure Active Directory.</a:t>
            </a:r>
          </a:p>
          <a:p>
            <a:pPr marL="342900" indent="-342900">
              <a:buFont typeface="Arial" panose="020B0604020202020204" pitchFamily="34" charset="0"/>
              <a:buChar char="•"/>
            </a:pPr>
            <a:r>
              <a:rPr lang="en-US" sz="2000" dirty="0"/>
              <a:t>Azure Active Directory Connect can still synchronize Sovereign Cloud AAD with Administrators</a:t>
            </a:r>
          </a:p>
          <a:p>
            <a:pPr marL="342900" indent="-342900">
              <a:buFont typeface="Arial" panose="020B0604020202020204" pitchFamily="34" charset="0"/>
              <a:buChar char="•"/>
            </a:pPr>
            <a:r>
              <a:rPr lang="en-US" sz="2000" dirty="0"/>
              <a:t>Sovereign Cloud Directory cannot have the same User Principle Names (UPN) as any other AAD.  </a:t>
            </a:r>
          </a:p>
          <a:p>
            <a:pPr marL="342900" indent="-342900">
              <a:buFont typeface="Arial" panose="020B0604020202020204" pitchFamily="34" charset="0"/>
              <a:buChar char="•"/>
            </a:pPr>
            <a:r>
              <a:rPr lang="en-US" sz="2000" dirty="0"/>
              <a:t>AAD Connect can only synchronize to one and only one AAD.</a:t>
            </a:r>
          </a:p>
          <a:p>
            <a:pPr marL="342900" indent="-342900">
              <a:buFont typeface="Arial" panose="020B0604020202020204" pitchFamily="34" charset="0"/>
              <a:buChar char="•"/>
            </a:pPr>
            <a:r>
              <a:rPr lang="en-US" sz="2000" dirty="0"/>
              <a:t>Subscriptions in Sovereign Clouds can have one and only one AAD associated with any subscription in the enrollment.</a:t>
            </a:r>
          </a:p>
          <a:p>
            <a:pPr marL="342900" indent="-342900">
              <a:buFont typeface="Arial" panose="020B0604020202020204" pitchFamily="34" charset="0"/>
              <a:buChar char="•"/>
            </a:pPr>
            <a:r>
              <a:rPr lang="en-US" sz="2000" dirty="0"/>
              <a:t>Web Apps and App Services can be deployed with the sovereign cloud (administrators), while the application itself can be configured to any O365 or other AAD directory.</a:t>
            </a:r>
          </a:p>
        </p:txBody>
      </p:sp>
      <p:pic>
        <p:nvPicPr>
          <p:cNvPr id="5" name="Picture 4"/>
          <p:cNvPicPr>
            <a:picLocks noChangeAspect="1"/>
          </p:cNvPicPr>
          <p:nvPr/>
        </p:nvPicPr>
        <p:blipFill>
          <a:blip r:embed="rId3"/>
          <a:stretch>
            <a:fillRect/>
          </a:stretch>
        </p:blipFill>
        <p:spPr>
          <a:xfrm>
            <a:off x="6661739" y="1973262"/>
            <a:ext cx="5287561" cy="3519947"/>
          </a:xfrm>
          <a:prstGeom prst="rect">
            <a:avLst/>
          </a:prstGeom>
        </p:spPr>
      </p:pic>
    </p:spTree>
    <p:extLst>
      <p:ext uri="{BB962C8B-B14F-4D97-AF65-F5344CB8AC3E}">
        <p14:creationId xmlns:p14="http://schemas.microsoft.com/office/powerpoint/2010/main" val="20690633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MAG Domain Masking Options</a:t>
            </a:r>
          </a:p>
        </p:txBody>
      </p:sp>
      <p:sp>
        <p:nvSpPr>
          <p:cNvPr id="3" name="Text Placeholder 2"/>
          <p:cNvSpPr>
            <a:spLocks noGrp="1"/>
          </p:cNvSpPr>
          <p:nvPr>
            <p:ph type="body" sz="quarter" idx="10"/>
          </p:nvPr>
        </p:nvSpPr>
        <p:spPr>
          <a:xfrm>
            <a:off x="274638" y="1212850"/>
            <a:ext cx="11887200" cy="6617196"/>
          </a:xfrm>
        </p:spPr>
        <p:txBody>
          <a:bodyPr/>
          <a:lstStyle/>
          <a:p>
            <a:r>
              <a:rPr lang="en-US" dirty="0"/>
              <a:t>Option 1:  2</a:t>
            </a:r>
            <a:r>
              <a:rPr lang="en-US" baseline="30000" dirty="0"/>
              <a:t>nd</a:t>
            </a:r>
            <a:r>
              <a:rPr lang="en-US" dirty="0"/>
              <a:t> AADConnect on premise Active Directory (also used for O365)</a:t>
            </a:r>
          </a:p>
          <a:p>
            <a:r>
              <a:rPr lang="en-US" sz="2000" dirty="0"/>
              <a:t>Motivation:  By having a subset of users with access to the Government cloud, the enterprise will have a secure boundary that includes Identity’s privileged access to the Azure Sovereign cloud portal.  </a:t>
            </a:r>
          </a:p>
          <a:p>
            <a:r>
              <a:rPr lang="en-US" sz="2000" dirty="0"/>
              <a:t>Justification:  The need to create a new domain suffix is required because the same domain cannot be validated in two AAD directories.  Single authoritative on premise Active Directory for all MAG administrative users synchronized.</a:t>
            </a:r>
          </a:p>
          <a:p>
            <a:r>
              <a:rPr lang="en-US" sz="2000" dirty="0"/>
              <a:t>Implications:  (Currently testing in our lab) The domain suffix must be configured in the STS to point to the AAD that hosts the new domain suffix if the root suffix is already Federation.  Pass thru works fine.</a:t>
            </a:r>
          </a:p>
          <a:p>
            <a:r>
              <a:rPr lang="en-US" dirty="0"/>
              <a:t>Option 2:  Use B2B and change member types</a:t>
            </a:r>
          </a:p>
          <a:p>
            <a:r>
              <a:rPr lang="en-US" sz="2000" dirty="0"/>
              <a:t>Motivation:  No need for users to maintain two accounts (and passwords).  These users can be assigned privileged access to administer MAG resources.</a:t>
            </a:r>
          </a:p>
          <a:p>
            <a:r>
              <a:rPr lang="en-US" sz="2000" dirty="0"/>
              <a:t>Justification:  Remove the Cloud Only creation of MAG administrator IDs.</a:t>
            </a:r>
          </a:p>
          <a:p>
            <a:r>
              <a:rPr lang="en-US" sz="2000" dirty="0"/>
              <a:t>Implications:  Users must be changed from guest to members in most circumstances.  The Users will lose access if they are removed from source directory, however the shadow account in the MAG AAD will be orphaned.  </a:t>
            </a:r>
          </a:p>
          <a:p>
            <a:endParaRPr lang="en-US" dirty="0"/>
          </a:p>
        </p:txBody>
      </p:sp>
    </p:spTree>
    <p:extLst>
      <p:ext uri="{BB962C8B-B14F-4D97-AF65-F5344CB8AC3E}">
        <p14:creationId xmlns:p14="http://schemas.microsoft.com/office/powerpoint/2010/main" val="25752263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8342816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Identity Overview in the MAG</a:t>
            </a:r>
          </a:p>
        </p:txBody>
      </p:sp>
      <p:sp>
        <p:nvSpPr>
          <p:cNvPr id="3" name="Text Placeholder 2"/>
          <p:cNvSpPr>
            <a:spLocks noGrp="1"/>
          </p:cNvSpPr>
          <p:nvPr>
            <p:ph type="body" sz="quarter" idx="10"/>
          </p:nvPr>
        </p:nvSpPr>
        <p:spPr>
          <a:xfrm>
            <a:off x="274638" y="1212850"/>
            <a:ext cx="11887200" cy="6863417"/>
          </a:xfrm>
        </p:spPr>
        <p:txBody>
          <a:bodyPr/>
          <a:lstStyle/>
          <a:p>
            <a:r>
              <a:rPr lang="en-US" dirty="0"/>
              <a:t>Complexity:  </a:t>
            </a:r>
          </a:p>
          <a:p>
            <a:r>
              <a:rPr lang="en-US" sz="2000" dirty="0"/>
              <a:t>The MAG Azure Active Directory tenant is a unique directory, different than the Office365 Directory.</a:t>
            </a:r>
          </a:p>
          <a:p>
            <a:r>
              <a:rPr lang="en-US" dirty="0"/>
              <a:t>Design Patterns:  </a:t>
            </a:r>
          </a:p>
          <a:p>
            <a:pPr marL="457200" indent="-457200">
              <a:buFont typeface="+mj-lt"/>
              <a:buAutoNum type="alphaLcParenR"/>
            </a:pPr>
            <a:r>
              <a:rPr lang="en-US" sz="2000" dirty="0"/>
              <a:t>Cloud Only Identities (admin@magtaggov.onmicrosoft.com)</a:t>
            </a:r>
          </a:p>
          <a:p>
            <a:pPr marL="457200" indent="-457200">
              <a:buFont typeface="+mj-lt"/>
              <a:buAutoNum type="alphaLcParenR"/>
            </a:pPr>
            <a:r>
              <a:rPr lang="en-US" sz="2000" dirty="0"/>
              <a:t>Domain Integrated identities, using AAD Connect, with a unique domain suffix:  (example : </a:t>
            </a:r>
            <a:r>
              <a:rPr lang="en-US" sz="2000" dirty="0">
                <a:hlinkClick r:id="rId3"/>
              </a:rPr>
              <a:t>admin@gov.slg044.us</a:t>
            </a:r>
            <a:r>
              <a:rPr lang="en-US" sz="2000" dirty="0"/>
              <a:t>), limitation of no pass-through authentication.</a:t>
            </a:r>
          </a:p>
          <a:p>
            <a:pPr marL="457200" indent="-457200">
              <a:buFont typeface="+mj-lt"/>
              <a:buAutoNum type="alphaLcParenR"/>
            </a:pPr>
            <a:r>
              <a:rPr lang="en-US" sz="2000" dirty="0"/>
              <a:t>B2B Integrated identities (not available yet):  (admin@slg044.us)</a:t>
            </a:r>
          </a:p>
          <a:p>
            <a:r>
              <a:rPr lang="en-US" dirty="0"/>
              <a:t>Costs:</a:t>
            </a:r>
          </a:p>
          <a:p>
            <a:pPr marL="457200" indent="-457200">
              <a:buFont typeface="+mj-lt"/>
              <a:buAutoNum type="alphaLcParenR"/>
            </a:pPr>
            <a:r>
              <a:rPr lang="en-US" sz="2000" dirty="0"/>
              <a:t>Administration, auditing, automation and policy associated with making Identities for the cloud may be a net new requirement for an organization.</a:t>
            </a:r>
          </a:p>
          <a:p>
            <a:pPr marL="457200" indent="-457200">
              <a:buFont typeface="+mj-lt"/>
              <a:buAutoNum type="alphaLcParenR"/>
            </a:pPr>
            <a:r>
              <a:rPr lang="en-US" sz="2000" dirty="0"/>
              <a:t>An AAD Connect Server, in addition to the O365 AAD Connect Server, AD Administration to isolate an OU, Administrative steps to make individuals an Azure AAD Identity integrated with the current ID Creation process.</a:t>
            </a:r>
          </a:p>
          <a:p>
            <a:pPr marL="457200" indent="-457200">
              <a:buFont typeface="+mj-lt"/>
              <a:buAutoNum type="alphaLcParenR"/>
            </a:pPr>
            <a:r>
              <a:rPr lang="en-US" sz="2000" dirty="0"/>
              <a:t>An invitation process, a cleanup process.  Administration and auditing for who has access to what resources. </a:t>
            </a:r>
          </a:p>
          <a:p>
            <a:endParaRPr lang="en-US" sz="2000" dirty="0"/>
          </a:p>
          <a:p>
            <a:endParaRPr lang="en-US" dirty="0"/>
          </a:p>
        </p:txBody>
      </p:sp>
    </p:spTree>
    <p:extLst>
      <p:ext uri="{BB962C8B-B14F-4D97-AF65-F5344CB8AC3E}">
        <p14:creationId xmlns:p14="http://schemas.microsoft.com/office/powerpoint/2010/main" val="290162922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Monitoring and Management</a:t>
            </a:r>
          </a:p>
        </p:txBody>
      </p:sp>
    </p:spTree>
    <p:extLst>
      <p:ext uri="{BB962C8B-B14F-4D97-AF65-F5344CB8AC3E}">
        <p14:creationId xmlns:p14="http://schemas.microsoft.com/office/powerpoint/2010/main" val="140537492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1" y="45818"/>
            <a:ext cx="12436475" cy="6902888"/>
          </a:xfrm>
          <a:prstGeom prst="rect">
            <a:avLst/>
          </a:prstGeom>
        </p:spPr>
      </p:pic>
    </p:spTree>
    <p:extLst>
      <p:ext uri="{BB962C8B-B14F-4D97-AF65-F5344CB8AC3E}">
        <p14:creationId xmlns:p14="http://schemas.microsoft.com/office/powerpoint/2010/main" val="220691665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010399" cy="5637212"/>
          </a:xfrm>
        </p:spPr>
        <p:txBody>
          <a:bodyPr/>
          <a:lstStyle/>
          <a:p>
            <a:r>
              <a:rPr lang="en-US" sz="2000" dirty="0">
                <a:latin typeface="+mn-lt"/>
              </a:rPr>
              <a:t>When Adding another Enterprise, Department or Account Administrator the portal gives an error message “Invalid Account”.  This is caused because the setting on the Enrollment Tab for “</a:t>
            </a:r>
            <a:r>
              <a:rPr lang="en-US" sz="2000" dirty="0" err="1">
                <a:latin typeface="+mn-lt"/>
              </a:rPr>
              <a:t>Auth</a:t>
            </a:r>
            <a:r>
              <a:rPr lang="en-US" sz="2000" dirty="0">
                <a:latin typeface="+mn-lt"/>
              </a:rPr>
              <a:t> Level” isn’t set to “Work or School Account Cross Tenant”</a:t>
            </a:r>
          </a:p>
          <a:p>
            <a:r>
              <a:rPr lang="en-US" sz="2000" dirty="0">
                <a:latin typeface="+mn-lt"/>
              </a:rPr>
              <a:t>When Adding an Enterprise Administrator an error that the person is already a Department Administrator.  </a:t>
            </a:r>
            <a:r>
              <a:rPr lang="en-US" sz="2000" dirty="0">
                <a:gradFill>
                  <a:gsLst>
                    <a:gs pos="1250">
                      <a:schemeClr val="tx2"/>
                    </a:gs>
                    <a:gs pos="99000">
                      <a:schemeClr val="tx2"/>
                    </a:gs>
                  </a:gsLst>
                  <a:lin ang="5400000" scaled="0"/>
                </a:gradFill>
                <a:latin typeface="+mn-lt"/>
              </a:rPr>
              <a:t>The Department Administrator needs to be different, find a backup and make the backup be the Department Administrator.</a:t>
            </a:r>
          </a:p>
          <a:p>
            <a:r>
              <a:rPr lang="en-US" sz="2000" dirty="0">
                <a:latin typeface="+mn-lt"/>
              </a:rPr>
              <a:t>An Account owner can only own one account.  If an account allows “work or School Account Cross Tenant” there is a risk if another organization’s Account Owner has subscriptions, those subscriptions will migrate to your EA.</a:t>
            </a:r>
          </a:p>
          <a:p>
            <a:r>
              <a:rPr lang="en-US" sz="2000" dirty="0">
                <a:latin typeface="+mn-lt"/>
              </a:rPr>
              <a:t>If the first account owner in a subscription is a Microsoft Account (not a work or school account) the tenant will be named after the Microsoft Account associated with the Account.</a:t>
            </a:r>
          </a:p>
        </p:txBody>
      </p:sp>
      <p:sp>
        <p:nvSpPr>
          <p:cNvPr id="3" name="Title 2"/>
          <p:cNvSpPr>
            <a:spLocks noGrp="1"/>
          </p:cNvSpPr>
          <p:nvPr>
            <p:ph type="title"/>
          </p:nvPr>
        </p:nvSpPr>
        <p:spPr/>
        <p:txBody>
          <a:bodyPr/>
          <a:lstStyle/>
          <a:p>
            <a:r>
              <a:rPr lang="en-US" dirty="0"/>
              <a:t>Common Issues and Limitations</a:t>
            </a:r>
          </a:p>
        </p:txBody>
      </p:sp>
      <p:pic>
        <p:nvPicPr>
          <p:cNvPr id="4" name="Picture 3"/>
          <p:cNvPicPr>
            <a:picLocks noChangeAspect="1"/>
          </p:cNvPicPr>
          <p:nvPr/>
        </p:nvPicPr>
        <p:blipFill>
          <a:blip r:embed="rId3"/>
          <a:stretch>
            <a:fillRect/>
          </a:stretch>
        </p:blipFill>
        <p:spPr>
          <a:xfrm>
            <a:off x="8275637" y="1516062"/>
            <a:ext cx="2933559" cy="4403725"/>
          </a:xfrm>
          <a:prstGeom prst="rect">
            <a:avLst/>
          </a:prstGeom>
        </p:spPr>
      </p:pic>
    </p:spTree>
    <p:extLst>
      <p:ext uri="{BB962C8B-B14F-4D97-AF65-F5344CB8AC3E}">
        <p14:creationId xmlns:p14="http://schemas.microsoft.com/office/powerpoint/2010/main" val="1511943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Stakeholder Personas</a:t>
            </a:r>
          </a:p>
        </p:txBody>
      </p:sp>
      <p:sp>
        <p:nvSpPr>
          <p:cNvPr id="4" name="Text Placeholder 3"/>
          <p:cNvSpPr>
            <a:spLocks noGrp="1"/>
          </p:cNvSpPr>
          <p:nvPr>
            <p:ph type="body" sz="quarter" idx="10"/>
          </p:nvPr>
        </p:nvSpPr>
        <p:spPr>
          <a:xfrm>
            <a:off x="274638" y="1212850"/>
            <a:ext cx="5867399" cy="2831544"/>
          </a:xfrm>
        </p:spPr>
        <p:txBody>
          <a:bodyPr/>
          <a:lstStyle/>
          <a:p>
            <a:pPr marL="571500" indent="-571500">
              <a:buFont typeface="Arial" panose="020B0604020202020204" pitchFamily="34" charset="0"/>
              <a:buChar char="•"/>
            </a:pPr>
            <a:r>
              <a:rPr lang="en-US" sz="2000" dirty="0">
                <a:latin typeface="+mn-lt"/>
              </a:rPr>
              <a:t>System Owner</a:t>
            </a:r>
          </a:p>
          <a:p>
            <a:pPr marL="571500" indent="-571500">
              <a:buFont typeface="Arial" panose="020B0604020202020204" pitchFamily="34" charset="0"/>
              <a:buChar char="•"/>
            </a:pPr>
            <a:r>
              <a:rPr lang="en-US" sz="2000" dirty="0">
                <a:latin typeface="+mn-lt"/>
              </a:rPr>
              <a:t>Agency Information Security Officer</a:t>
            </a:r>
          </a:p>
          <a:p>
            <a:pPr marL="571500" indent="-571500">
              <a:buFont typeface="Arial" panose="020B0604020202020204" pitchFamily="34" charset="0"/>
              <a:buChar char="•"/>
            </a:pPr>
            <a:r>
              <a:rPr lang="en-US" sz="2000" dirty="0">
                <a:latin typeface="+mn-lt"/>
              </a:rPr>
              <a:t>Information System Security Manager</a:t>
            </a:r>
          </a:p>
          <a:p>
            <a:pPr marL="571500" indent="-571500">
              <a:buFont typeface="Arial" panose="020B0604020202020204" pitchFamily="34" charset="0"/>
              <a:buChar char="•"/>
            </a:pPr>
            <a:r>
              <a:rPr lang="en-US" sz="2000" dirty="0">
                <a:latin typeface="+mn-lt"/>
              </a:rPr>
              <a:t>Agency Assessors</a:t>
            </a:r>
          </a:p>
          <a:p>
            <a:pPr marL="571500" indent="-571500">
              <a:buFont typeface="Arial" panose="020B0604020202020204" pitchFamily="34" charset="0"/>
              <a:buChar char="•"/>
            </a:pPr>
            <a:r>
              <a:rPr lang="en-US" sz="2000" dirty="0">
                <a:latin typeface="+mn-lt"/>
              </a:rPr>
              <a:t>Operations Team</a:t>
            </a:r>
          </a:p>
          <a:p>
            <a:pPr marL="571500" indent="-571500">
              <a:buFont typeface="Arial" panose="020B0604020202020204" pitchFamily="34" charset="0"/>
              <a:buChar char="•"/>
            </a:pPr>
            <a:r>
              <a:rPr lang="en-US" sz="2000" dirty="0">
                <a:latin typeface="+mn-lt"/>
              </a:rPr>
              <a:t>Authorizing Official</a:t>
            </a:r>
          </a:p>
          <a:p>
            <a:endParaRPr lang="en-US" dirty="0"/>
          </a:p>
        </p:txBody>
      </p:sp>
      <p:sp>
        <p:nvSpPr>
          <p:cNvPr id="5" name="Rectangle 4"/>
          <p:cNvSpPr/>
          <p:nvPr/>
        </p:nvSpPr>
        <p:spPr>
          <a:xfrm>
            <a:off x="808037" y="5249862"/>
            <a:ext cx="10972800" cy="530915"/>
          </a:xfrm>
          <a:prstGeom prst="rect">
            <a:avLst/>
          </a:prstGeom>
        </p:spPr>
        <p:txBody>
          <a:bodyPr wrap="square">
            <a:spAutoFit/>
          </a:bodyPr>
          <a:lstStyle/>
          <a:p>
            <a:r>
              <a:rPr lang="en-US" sz="1050" dirty="0">
                <a:solidFill>
                  <a:srgbClr val="7F7F7F"/>
                </a:solidFill>
                <a:latin typeface="Times New Roman" panose="02020603050405020304" pitchFamily="18" charset="0"/>
                <a:ea typeface="Calibri" panose="020F0502020204030204" pitchFamily="34" charset="0"/>
              </a:rPr>
              <a:t> </a:t>
            </a:r>
            <a:endParaRPr lang="en-US" dirty="0">
              <a:latin typeface="Times New Roman" panose="02020603050405020304" pitchFamily="18" charset="0"/>
              <a:ea typeface="Calibri" panose="020F0502020204030204" pitchFamily="34" charset="0"/>
            </a:endParaRPr>
          </a:p>
          <a:p>
            <a:r>
              <a:rPr lang="en-US" u="sng" dirty="0">
                <a:solidFill>
                  <a:srgbClr val="0000FF"/>
                </a:solidFill>
                <a:latin typeface="Times New Roman" panose="02020603050405020304" pitchFamily="18" charset="0"/>
                <a:ea typeface="Calibri" panose="020F0502020204030204" pitchFamily="34" charset="0"/>
                <a:hlinkClick r:id="rId3"/>
              </a:rPr>
              <a:t>https://blogs.msdn.microsoft.com/azuregov/2016/08/11/stakeholders-in-the-authorization-to-operate-process/</a:t>
            </a:r>
            <a:r>
              <a:rPr lang="en-US" dirty="0">
                <a:latin typeface="Times New Roman" panose="02020603050405020304" pitchFamily="18" charset="0"/>
                <a:ea typeface="Calibri" panose="020F0502020204030204" pitchFamily="34" charset="0"/>
              </a:rPr>
              <a:t> </a:t>
            </a:r>
          </a:p>
        </p:txBody>
      </p:sp>
      <p:pic>
        <p:nvPicPr>
          <p:cNvPr id="2" name="Picture 1"/>
          <p:cNvPicPr>
            <a:picLocks noChangeAspect="1"/>
          </p:cNvPicPr>
          <p:nvPr/>
        </p:nvPicPr>
        <p:blipFill>
          <a:blip r:embed="rId4"/>
          <a:stretch>
            <a:fillRect/>
          </a:stretch>
        </p:blipFill>
        <p:spPr>
          <a:xfrm>
            <a:off x="5837237" y="1135062"/>
            <a:ext cx="6087165" cy="4058110"/>
          </a:xfrm>
          <a:prstGeom prst="rect">
            <a:avLst/>
          </a:prstGeom>
        </p:spPr>
      </p:pic>
    </p:spTree>
    <p:extLst>
      <p:ext uri="{BB962C8B-B14F-4D97-AF65-F5344CB8AC3E}">
        <p14:creationId xmlns:p14="http://schemas.microsoft.com/office/powerpoint/2010/main" val="29783855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8"/>
            <a:ext cx="7010399" cy="3133165"/>
          </a:xfrm>
        </p:spPr>
        <p:txBody>
          <a:bodyPr/>
          <a:lstStyle/>
          <a:p>
            <a:r>
              <a:rPr lang="en-US" sz="2000" dirty="0">
                <a:latin typeface="+mn-lt"/>
              </a:rPr>
              <a:t>The first time you login to the EA Portal as an account owner you will see this Warning Message:</a:t>
            </a:r>
          </a:p>
          <a:p>
            <a:r>
              <a:rPr lang="en-US" sz="2000" dirty="0">
                <a:latin typeface="+mn-lt"/>
              </a:rPr>
              <a:t>It is important to read and understand because your existing subscriptions are about to be converted ad benefits can be lost.</a:t>
            </a:r>
          </a:p>
          <a:p>
            <a:r>
              <a:rPr lang="en-US" sz="2000" dirty="0">
                <a:latin typeface="+mn-lt"/>
              </a:rPr>
              <a:t>A Visual Studio subscriber who is added as an Account Owner will lose their individual monthly Azure credit until they take further action.</a:t>
            </a:r>
          </a:p>
          <a:p>
            <a:endParaRPr lang="en-US" dirty="0">
              <a:solidFill>
                <a:srgbClr val="000000"/>
              </a:solidFill>
              <a:latin typeface="+mn-lt"/>
            </a:endParaRPr>
          </a:p>
        </p:txBody>
      </p:sp>
      <p:sp>
        <p:nvSpPr>
          <p:cNvPr id="3" name="Title 2"/>
          <p:cNvSpPr>
            <a:spLocks noGrp="1"/>
          </p:cNvSpPr>
          <p:nvPr>
            <p:ph type="title"/>
          </p:nvPr>
        </p:nvSpPr>
        <p:spPr/>
        <p:txBody>
          <a:bodyPr/>
          <a:lstStyle/>
          <a:p>
            <a:r>
              <a:rPr lang="en-US" dirty="0"/>
              <a:t>Important Information about Account Owners</a:t>
            </a:r>
          </a:p>
        </p:txBody>
      </p:sp>
      <p:pic>
        <p:nvPicPr>
          <p:cNvPr id="4" name="Picture 3"/>
          <p:cNvPicPr>
            <a:picLocks noChangeAspect="1"/>
          </p:cNvPicPr>
          <p:nvPr/>
        </p:nvPicPr>
        <p:blipFill>
          <a:blip r:embed="rId3"/>
          <a:stretch>
            <a:fillRect/>
          </a:stretch>
        </p:blipFill>
        <p:spPr>
          <a:xfrm>
            <a:off x="7437437" y="1212847"/>
            <a:ext cx="4572000" cy="4737560"/>
          </a:xfrm>
          <a:prstGeom prst="rect">
            <a:avLst/>
          </a:prstGeom>
        </p:spPr>
      </p:pic>
    </p:spTree>
    <p:extLst>
      <p:ext uri="{BB962C8B-B14F-4D97-AF65-F5344CB8AC3E}">
        <p14:creationId xmlns:p14="http://schemas.microsoft.com/office/powerpoint/2010/main" val="288872665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867399" cy="3662541"/>
          </a:xfrm>
        </p:spPr>
        <p:txBody>
          <a:bodyPr/>
          <a:lstStyle/>
          <a:p>
            <a:pPr marL="0" indent="0">
              <a:buNone/>
            </a:pPr>
            <a:r>
              <a:rPr lang="en-US" sz="2000" dirty="0">
                <a:latin typeface="+mn-lt"/>
              </a:rPr>
              <a:t>Can’t get financial reports from Azure?</a:t>
            </a:r>
          </a:p>
          <a:p>
            <a:pPr marL="0" indent="0">
              <a:buNone/>
            </a:pPr>
            <a:r>
              <a:rPr lang="en-US" sz="2000" dirty="0">
                <a:latin typeface="+mn-lt"/>
              </a:rPr>
              <a:t>There is a brief demo here.</a:t>
            </a:r>
          </a:p>
          <a:p>
            <a:pPr marL="0" indent="0">
              <a:buNone/>
            </a:pPr>
            <a:r>
              <a:rPr lang="en-US" sz="2000" dirty="0">
                <a:latin typeface="+mn-lt"/>
                <a:hlinkClick r:id="rId3"/>
              </a:rPr>
              <a:t>https://channel9.msdn.com/blogs/EA.Azure.com/Using-the-EA-Azure-Power-BI-Link</a:t>
            </a:r>
            <a:endParaRPr lang="en-US" sz="2000" dirty="0">
              <a:latin typeface="+mn-lt"/>
            </a:endParaRPr>
          </a:p>
          <a:p>
            <a:r>
              <a:rPr lang="en-US" sz="2000" dirty="0">
                <a:latin typeface="+mn-lt"/>
              </a:rPr>
              <a:t>To Set up a demo, use Enrollment Number “100” and the </a:t>
            </a:r>
            <a:r>
              <a:rPr lang="en-US" sz="2000" dirty="0">
                <a:latin typeface="+mn-lt"/>
                <a:hlinkClick r:id="rId4"/>
              </a:rPr>
              <a:t>key</a:t>
            </a:r>
            <a:r>
              <a:rPr lang="en-US" sz="2000" dirty="0">
                <a:latin typeface="+mn-lt"/>
              </a:rPr>
              <a:t>. </a:t>
            </a:r>
          </a:p>
          <a:p>
            <a:r>
              <a:rPr lang="en-US" sz="2000" dirty="0">
                <a:latin typeface="+mn-lt"/>
              </a:rPr>
              <a:t>Practice what your customer is seeing (see notes)</a:t>
            </a:r>
          </a:p>
          <a:p>
            <a:r>
              <a:rPr lang="en-US" sz="2000" dirty="0">
                <a:latin typeface="+mn-lt"/>
                <a:hlinkClick r:id="rId5"/>
              </a:rPr>
              <a:t>Azure Government Onboarding</a:t>
            </a:r>
            <a:endParaRPr lang="en-US" sz="2000" dirty="0">
              <a:latin typeface="+mn-lt"/>
            </a:endParaRPr>
          </a:p>
          <a:p>
            <a:r>
              <a:rPr lang="en-US" sz="2000" dirty="0">
                <a:latin typeface="+mn-lt"/>
                <a:hlinkClick r:id="rId6"/>
              </a:rPr>
              <a:t>Blog Post</a:t>
            </a:r>
            <a:r>
              <a:rPr lang="en-US" sz="2000" dirty="0">
                <a:latin typeface="+mn-lt"/>
              </a:rPr>
              <a:t> on PowerBI</a:t>
            </a:r>
          </a:p>
          <a:p>
            <a:endParaRPr lang="en-US" sz="2000" dirty="0">
              <a:latin typeface="+mn-lt"/>
            </a:endParaRPr>
          </a:p>
        </p:txBody>
      </p:sp>
      <p:sp>
        <p:nvSpPr>
          <p:cNvPr id="3" name="Title 2"/>
          <p:cNvSpPr>
            <a:spLocks noGrp="1"/>
          </p:cNvSpPr>
          <p:nvPr>
            <p:ph type="title"/>
          </p:nvPr>
        </p:nvSpPr>
        <p:spPr/>
        <p:txBody>
          <a:bodyPr/>
          <a:lstStyle/>
          <a:p>
            <a:r>
              <a:rPr lang="en-US" dirty="0"/>
              <a:t>Financial Reporting for Enterprise Enrollment</a:t>
            </a:r>
          </a:p>
        </p:txBody>
      </p:sp>
      <p:pic>
        <p:nvPicPr>
          <p:cNvPr id="4" name="Picture 3"/>
          <p:cNvPicPr>
            <a:picLocks noChangeAspect="1"/>
          </p:cNvPicPr>
          <p:nvPr/>
        </p:nvPicPr>
        <p:blipFill>
          <a:blip r:embed="rId7"/>
          <a:stretch>
            <a:fillRect/>
          </a:stretch>
        </p:blipFill>
        <p:spPr>
          <a:xfrm>
            <a:off x="6523037" y="2049462"/>
            <a:ext cx="5385780" cy="3587758"/>
          </a:xfrm>
          <a:prstGeom prst="rect">
            <a:avLst/>
          </a:prstGeom>
        </p:spPr>
      </p:pic>
    </p:spTree>
    <p:extLst>
      <p:ext uri="{BB962C8B-B14F-4D97-AF65-F5344CB8AC3E}">
        <p14:creationId xmlns:p14="http://schemas.microsoft.com/office/powerpoint/2010/main" val="81421701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Financial Setup Using Departments</a:t>
            </a:r>
          </a:p>
        </p:txBody>
      </p:sp>
      <p:sp>
        <p:nvSpPr>
          <p:cNvPr id="10" name="TextBox 9"/>
          <p:cNvSpPr txBox="1"/>
          <p:nvPr/>
        </p:nvSpPr>
        <p:spPr>
          <a:xfrm>
            <a:off x="350837" y="1809810"/>
            <a:ext cx="3727767" cy="468128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Microsoft Azure Commercial (MAC) and Government (MAG) will each have an enrollment number</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For a State or County, each agency may have their own</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will be two accounts, one for Managed and Sandbox Workloads</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are five default subscriptions that each Managed Account</a:t>
            </a:r>
          </a:p>
        </p:txBody>
      </p:sp>
      <p:pic>
        <p:nvPicPr>
          <p:cNvPr id="5" name="Picture 4"/>
          <p:cNvPicPr>
            <a:picLocks noChangeAspect="1"/>
          </p:cNvPicPr>
          <p:nvPr/>
        </p:nvPicPr>
        <p:blipFill>
          <a:blip r:embed="rId3"/>
          <a:stretch>
            <a:fillRect/>
          </a:stretch>
        </p:blipFill>
        <p:spPr>
          <a:xfrm>
            <a:off x="4078604" y="1516062"/>
            <a:ext cx="8111758" cy="5021085"/>
          </a:xfrm>
          <a:prstGeom prst="rect">
            <a:avLst/>
          </a:prstGeom>
        </p:spPr>
      </p:pic>
    </p:spTree>
    <p:extLst>
      <p:ext uri="{BB962C8B-B14F-4D97-AF65-F5344CB8AC3E}">
        <p14:creationId xmlns:p14="http://schemas.microsoft.com/office/powerpoint/2010/main" val="12615250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C5979E-18A1-465A-BC47-FFB85E0AEBA0}"/>
              </a:ext>
            </a:extLst>
          </p:cNvPr>
          <p:cNvSpPr>
            <a:spLocks noGrp="1"/>
          </p:cNvSpPr>
          <p:nvPr>
            <p:ph type="title"/>
          </p:nvPr>
        </p:nvSpPr>
        <p:spPr/>
        <p:txBody>
          <a:bodyPr/>
          <a:lstStyle/>
          <a:p>
            <a:r>
              <a:rPr lang="en-US" dirty="0"/>
              <a:t>Visualization</a:t>
            </a:r>
          </a:p>
        </p:txBody>
      </p:sp>
      <p:sp>
        <p:nvSpPr>
          <p:cNvPr id="5" name="Text Placeholder 4">
            <a:extLst>
              <a:ext uri="{FF2B5EF4-FFF2-40B4-BE49-F238E27FC236}">
                <a16:creationId xmlns:a16="http://schemas.microsoft.com/office/drawing/2014/main" id="{09372A00-96E4-4F4E-A522-03AD5F2332CF}"/>
              </a:ext>
            </a:extLst>
          </p:cNvPr>
          <p:cNvSpPr>
            <a:spLocks noGrp="1"/>
          </p:cNvSpPr>
          <p:nvPr>
            <p:ph type="body" sz="quarter" idx="10"/>
          </p:nvPr>
        </p:nvSpPr>
        <p:spPr>
          <a:xfrm>
            <a:off x="274638" y="1212850"/>
            <a:ext cx="3200399" cy="3323987"/>
          </a:xfrm>
        </p:spPr>
        <p:txBody>
          <a:bodyPr/>
          <a:lstStyle/>
          <a:p>
            <a:pPr marL="571500" indent="-571500">
              <a:buFont typeface="Arial" panose="020B0604020202020204" pitchFamily="34" charset="0"/>
              <a:buChar char="•"/>
            </a:pPr>
            <a:r>
              <a:rPr lang="en-US" sz="2000" dirty="0"/>
              <a:t>Two Enrollments</a:t>
            </a:r>
          </a:p>
          <a:p>
            <a:pPr marL="571500" indent="-571500">
              <a:buFont typeface="Arial" panose="020B0604020202020204" pitchFamily="34" charset="0"/>
              <a:buChar char="•"/>
            </a:pPr>
            <a:r>
              <a:rPr lang="en-US" sz="2000" dirty="0"/>
              <a:t>Multiple Departments</a:t>
            </a:r>
          </a:p>
          <a:p>
            <a:pPr marL="571500" indent="-571500">
              <a:buFont typeface="Arial" panose="020B0604020202020204" pitchFamily="34" charset="0"/>
              <a:buChar char="•"/>
            </a:pPr>
            <a:r>
              <a:rPr lang="en-US" sz="2000" dirty="0"/>
              <a:t>Two Accounts per Department</a:t>
            </a:r>
          </a:p>
          <a:p>
            <a:pPr marL="571500" indent="-571500">
              <a:buFont typeface="Arial" panose="020B0604020202020204" pitchFamily="34" charset="0"/>
              <a:buChar char="•"/>
            </a:pPr>
            <a:r>
              <a:rPr lang="en-US" sz="2000" dirty="0"/>
              <a:t>Five Managed Subscriptions </a:t>
            </a:r>
          </a:p>
          <a:p>
            <a:pPr marL="571500" indent="-571500">
              <a:buFont typeface="Arial" panose="020B0604020202020204" pitchFamily="34" charset="0"/>
              <a:buChar char="•"/>
            </a:pPr>
            <a:r>
              <a:rPr lang="en-US" sz="2000" dirty="0"/>
              <a:t>Multiple Sandboxes</a:t>
            </a:r>
          </a:p>
          <a:p>
            <a:pPr marL="571500" indent="-571500">
              <a:buFont typeface="Arial" panose="020B0604020202020204" pitchFamily="34" charset="0"/>
              <a:buChar char="•"/>
            </a:pPr>
            <a:r>
              <a:rPr lang="en-US" sz="2000" dirty="0"/>
              <a:t>Two Regions</a:t>
            </a:r>
          </a:p>
          <a:p>
            <a:pPr marL="571500" indent="-571500">
              <a:buFont typeface="Arial" panose="020B0604020202020204" pitchFamily="34" charset="0"/>
              <a:buChar char="•"/>
            </a:pPr>
            <a:r>
              <a:rPr lang="en-US" sz="2000" dirty="0"/>
              <a:t>IP space carved from /16 RFC1918</a:t>
            </a:r>
          </a:p>
        </p:txBody>
      </p:sp>
      <p:pic>
        <p:nvPicPr>
          <p:cNvPr id="6" name="Picture 5">
            <a:extLst>
              <a:ext uri="{FF2B5EF4-FFF2-40B4-BE49-F238E27FC236}">
                <a16:creationId xmlns:a16="http://schemas.microsoft.com/office/drawing/2014/main" id="{71A9F6EC-B1EC-4431-8067-B407C7E22E95}"/>
              </a:ext>
            </a:extLst>
          </p:cNvPr>
          <p:cNvPicPr>
            <a:picLocks noChangeAspect="1"/>
          </p:cNvPicPr>
          <p:nvPr/>
        </p:nvPicPr>
        <p:blipFill>
          <a:blip r:embed="rId3"/>
          <a:stretch>
            <a:fillRect/>
          </a:stretch>
        </p:blipFill>
        <p:spPr>
          <a:xfrm>
            <a:off x="3658357" y="449262"/>
            <a:ext cx="8778118" cy="6402389"/>
          </a:xfrm>
          <a:prstGeom prst="rect">
            <a:avLst/>
          </a:prstGeom>
        </p:spPr>
      </p:pic>
    </p:spTree>
    <p:extLst>
      <p:ext uri="{BB962C8B-B14F-4D97-AF65-F5344CB8AC3E}">
        <p14:creationId xmlns:p14="http://schemas.microsoft.com/office/powerpoint/2010/main" val="58536621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027612"/>
          </a:xfrm>
        </p:spPr>
        <p:txBody>
          <a:bodyPr>
            <a:normAutofit lnSpcReduction="10000"/>
          </a:bodyPr>
          <a:lstStyle/>
          <a:p>
            <a:r>
              <a:rPr lang="en-US" sz="2000" dirty="0">
                <a:gradFill>
                  <a:gsLst>
                    <a:gs pos="1250">
                      <a:schemeClr val="tx2"/>
                    </a:gs>
                    <a:gs pos="99000">
                      <a:schemeClr val="tx2"/>
                    </a:gs>
                  </a:gsLst>
                  <a:lin ang="5400000" scaled="0"/>
                </a:gradFill>
                <a:latin typeface="+mn-lt"/>
              </a:rPr>
              <a:t>Configuration of at least 1 Department and one Account</a:t>
            </a:r>
          </a:p>
          <a:p>
            <a:r>
              <a:rPr lang="en-US" sz="2000" dirty="0">
                <a:gradFill>
                  <a:gsLst>
                    <a:gs pos="1250">
                      <a:schemeClr val="tx2"/>
                    </a:gs>
                    <a:gs pos="99000">
                      <a:schemeClr val="tx2"/>
                    </a:gs>
                  </a:gsLst>
                  <a:lin ang="5400000" scaled="0"/>
                </a:gradFill>
                <a:latin typeface="+mn-lt"/>
              </a:rPr>
              <a:t>Assign one Department Administrator (DA) that is different than the Enterprise Administrator.  Suggest using a Service Account, versus a named user, as people change.</a:t>
            </a:r>
          </a:p>
          <a:p>
            <a:r>
              <a:rPr lang="en-US" sz="2000" dirty="0">
                <a:gradFill>
                  <a:gsLst>
                    <a:gs pos="1250">
                      <a:schemeClr val="tx2"/>
                    </a:gs>
                    <a:gs pos="99000">
                      <a:schemeClr val="tx2"/>
                    </a:gs>
                  </a:gsLst>
                  <a:lin ang="5400000" scaled="0"/>
                </a:gradFill>
                <a:latin typeface="+mn-lt"/>
              </a:rPr>
              <a:t>Create subscriptions, renamed to match the type of workloads that they will hold.</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Production</a:t>
            </a:r>
            <a:r>
              <a:rPr lang="en-US" sz="2000" dirty="0">
                <a:gradFill>
                  <a:gsLst>
                    <a:gs pos="1250">
                      <a:schemeClr val="tx2"/>
                    </a:gs>
                    <a:gs pos="99000">
                      <a:schemeClr val="tx2"/>
                    </a:gs>
                  </a:gsLst>
                  <a:lin ang="5400000" scaled="0"/>
                </a:gradFill>
              </a:rPr>
              <a:t>,  this is where production workloads will go, example, Sharepoint Farm</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HBI/CJIS</a:t>
            </a:r>
            <a:r>
              <a:rPr lang="en-US" sz="2000" dirty="0">
                <a:gradFill>
                  <a:gsLst>
                    <a:gs pos="1250">
                      <a:schemeClr val="tx2"/>
                    </a:gs>
                    <a:gs pos="99000">
                      <a:schemeClr val="tx2"/>
                    </a:gs>
                  </a:gsLst>
                  <a:lin ang="5400000" scaled="0"/>
                </a:gradFill>
              </a:rPr>
              <a:t>, this is where production high business impact (HBI) or Criminal Justice Information System CJIS workloads will go, example, Evidence Management System</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Preproduction</a:t>
            </a:r>
            <a:r>
              <a:rPr lang="en-US" sz="2000" dirty="0">
                <a:gradFill>
                  <a:gsLst>
                    <a:gs pos="1250">
                      <a:schemeClr val="tx2"/>
                    </a:gs>
                    <a:gs pos="99000">
                      <a:schemeClr val="tx2"/>
                    </a:gs>
                  </a:gsLst>
                  <a:lin ang="5400000" scaled="0"/>
                </a:gradFill>
              </a:rPr>
              <a:t>, this is where Application Lifecycle Management (ALM) workloads go, such as Test servers</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Services</a:t>
            </a:r>
            <a:r>
              <a:rPr lang="en-US" sz="2000" dirty="0">
                <a:gradFill>
                  <a:gsLst>
                    <a:gs pos="1250">
                      <a:schemeClr val="tx2"/>
                    </a:gs>
                    <a:gs pos="99000">
                      <a:schemeClr val="tx2"/>
                    </a:gs>
                  </a:gsLst>
                  <a:lin ang="5400000" scaled="0"/>
                </a:gradFill>
              </a:rPr>
              <a:t>, are production workloads that are required to be accessible by everyone, yet have extremely sensitive data (level 5 Password data), example Windows Active Directory Domain Controllers.</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Storage</a:t>
            </a:r>
            <a:r>
              <a:rPr lang="en-US" sz="2000" dirty="0">
                <a:gradFill>
                  <a:gsLst>
                    <a:gs pos="1250">
                      <a:schemeClr val="tx2"/>
                    </a:gs>
                    <a:gs pos="99000">
                      <a:schemeClr val="tx2"/>
                    </a:gs>
                  </a:gsLst>
                  <a:lin ang="5400000" scaled="0"/>
                </a:gradFill>
              </a:rPr>
              <a:t>, where on premise (non-Azure) storage is maintained, example StorSimple.  </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VSTS</a:t>
            </a:r>
            <a:r>
              <a:rPr lang="en-US" sz="2000" dirty="0">
                <a:gradFill>
                  <a:gsLst>
                    <a:gs pos="1250">
                      <a:schemeClr val="tx2"/>
                    </a:gs>
                    <a:gs pos="99000">
                      <a:schemeClr val="tx2"/>
                    </a:gs>
                  </a:gsLst>
                  <a:lin ang="5400000" scaled="0"/>
                </a:gradFill>
              </a:rPr>
              <a:t> subscription is required if the enterprise wishes to associate a Visual Studio environment and licenses to the Enrollment, one per VSTS site.</a:t>
            </a:r>
          </a:p>
          <a:p>
            <a:pPr lvl="1">
              <a:buFont typeface="Courier New" panose="02070309020205020404" pitchFamily="49" charset="0"/>
              <a:buChar char="o"/>
            </a:pPr>
            <a:r>
              <a:rPr lang="en-US" sz="2000" dirty="0" err="1">
                <a:gradFill>
                  <a:gsLst>
                    <a:gs pos="1250">
                      <a:schemeClr val="tx2"/>
                    </a:gs>
                    <a:gs pos="99000">
                      <a:schemeClr val="tx2"/>
                    </a:gs>
                  </a:gsLst>
                  <a:lin ang="5400000" scaled="0"/>
                </a:gradFill>
              </a:rPr>
              <a:t>Standbox</a:t>
            </a:r>
            <a:r>
              <a:rPr lang="en-US" sz="2000" dirty="0">
                <a:gradFill>
                  <a:gsLst>
                    <a:gs pos="1250">
                      <a:schemeClr val="tx2"/>
                    </a:gs>
                    <a:gs pos="99000">
                      <a:schemeClr val="tx2"/>
                    </a:gs>
                  </a:gsLst>
                  <a:lin ang="5400000" scaled="0"/>
                </a:gradFill>
              </a:rPr>
              <a:t> Subscriptions in the Sandbox Account that are never connected to the enterprise.</a:t>
            </a:r>
          </a:p>
          <a:p>
            <a:r>
              <a:rPr lang="en-US" sz="2000" dirty="0">
                <a:gradFill>
                  <a:gsLst>
                    <a:gs pos="1250">
                      <a:schemeClr val="tx2"/>
                    </a:gs>
                    <a:gs pos="99000">
                      <a:schemeClr val="tx2"/>
                    </a:gs>
                  </a:gsLst>
                  <a:lin ang="5400000" scaled="0"/>
                </a:gradFill>
                <a:latin typeface="+mn-lt"/>
              </a:rPr>
              <a:t>Deploy Secure Single Sign-on for O365 Identity</a:t>
            </a:r>
          </a:p>
        </p:txBody>
      </p:sp>
      <p:sp>
        <p:nvSpPr>
          <p:cNvPr id="4" name="Title 3"/>
          <p:cNvSpPr>
            <a:spLocks noGrp="1"/>
          </p:cNvSpPr>
          <p:nvPr>
            <p:ph type="title"/>
          </p:nvPr>
        </p:nvSpPr>
        <p:spPr/>
        <p:txBody>
          <a:bodyPr/>
          <a:lstStyle/>
          <a:p>
            <a:r>
              <a:rPr lang="en-US" dirty="0"/>
              <a:t>Pattern Overview Per Department</a:t>
            </a:r>
          </a:p>
        </p:txBody>
      </p:sp>
    </p:spTree>
    <p:extLst>
      <p:ext uri="{BB962C8B-B14F-4D97-AF65-F5344CB8AC3E}">
        <p14:creationId xmlns:p14="http://schemas.microsoft.com/office/powerpoint/2010/main" val="33736393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4" name="Rectangle 3"/>
          <p:cNvSpPr/>
          <p:nvPr/>
        </p:nvSpPr>
        <p:spPr>
          <a:xfrm>
            <a:off x="274637" y="1820862"/>
            <a:ext cx="5486400" cy="4401205"/>
          </a:xfrm>
          <a:prstGeom prst="rect">
            <a:avLst/>
          </a:prstGeom>
        </p:spPr>
        <p:txBody>
          <a:bodyPr wrap="square">
            <a:spAutoFit/>
          </a:bodyPr>
          <a:lstStyle/>
          <a:p>
            <a:r>
              <a:rPr lang="en-US" sz="4000" dirty="0"/>
              <a:t>What’s in the AzureFoundation?</a:t>
            </a:r>
          </a:p>
          <a:p>
            <a:r>
              <a:rPr lang="en-US" sz="2000" dirty="0"/>
              <a:t>Azure Value Proposition</a:t>
            </a:r>
            <a:br>
              <a:rPr lang="en-US" sz="2000" dirty="0"/>
            </a:br>
            <a:r>
              <a:rPr lang="en-US" sz="2000" dirty="0"/>
              <a:t>Checklist/Prerequisites</a:t>
            </a:r>
            <a:br>
              <a:rPr lang="en-US" sz="2000" dirty="0"/>
            </a:br>
            <a:br>
              <a:rPr lang="en-US" sz="2000" dirty="0"/>
            </a:br>
            <a:r>
              <a:rPr lang="en-US" sz="2000" dirty="0"/>
              <a:t>Architecture Overview</a:t>
            </a:r>
            <a:br>
              <a:rPr lang="en-US" sz="2000" dirty="0"/>
            </a:br>
            <a:r>
              <a:rPr lang="en-US" sz="2000" dirty="0"/>
              <a:t>Modules</a:t>
            </a:r>
          </a:p>
          <a:p>
            <a:r>
              <a:rPr lang="en-US" sz="2000" dirty="0"/>
              <a:t>Management and Monitoring</a:t>
            </a:r>
          </a:p>
          <a:p>
            <a:r>
              <a:rPr lang="en-US" sz="2000" dirty="0"/>
              <a:t>Security and Identity</a:t>
            </a:r>
            <a:br>
              <a:rPr lang="en-US" sz="2000" dirty="0"/>
            </a:br>
            <a:r>
              <a:rPr lang="en-US" sz="2000" dirty="0"/>
              <a:t>Network Pattern</a:t>
            </a:r>
            <a:br>
              <a:rPr lang="en-US" sz="2000" dirty="0"/>
            </a:br>
            <a:r>
              <a:rPr lang="en-US" sz="2000" dirty="0"/>
              <a:t>Security Pattern</a:t>
            </a:r>
            <a:br>
              <a:rPr lang="en-US" sz="2000" dirty="0"/>
            </a:br>
            <a:r>
              <a:rPr lang="en-US" sz="2000" dirty="0"/>
              <a:t>Configuration Details</a:t>
            </a:r>
          </a:p>
        </p:txBody>
      </p:sp>
    </p:spTree>
    <p:extLst>
      <p:ext uri="{BB962C8B-B14F-4D97-AF65-F5344CB8AC3E}">
        <p14:creationId xmlns:p14="http://schemas.microsoft.com/office/powerpoint/2010/main" val="38008209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468916"/>
          </a:xfrm>
        </p:spPr>
        <p:txBody>
          <a:bodyPr/>
          <a:lstStyle/>
          <a:p>
            <a:r>
              <a:rPr lang="en-US" dirty="0"/>
              <a:t>One (or more) Subscription(s) versus Five Subscriptions</a:t>
            </a:r>
          </a:p>
          <a:p>
            <a:pPr lvl="1"/>
            <a:r>
              <a:rPr lang="en-US" dirty="0"/>
              <a:t>Using one or five or more subscription can be facilitated by modifying the subscription that is associated to VNET.</a:t>
            </a:r>
          </a:p>
          <a:p>
            <a:r>
              <a:rPr lang="en-US" dirty="0"/>
              <a:t>Network Redundancy</a:t>
            </a:r>
          </a:p>
          <a:p>
            <a:r>
              <a:rPr lang="en-US" dirty="0"/>
              <a:t>Site Redundancy</a:t>
            </a:r>
          </a:p>
          <a:p>
            <a:r>
              <a:rPr lang="en-US" dirty="0"/>
              <a:t>Hybrid Clouds (Commercial and Government)</a:t>
            </a:r>
          </a:p>
          <a:p>
            <a:pPr lvl="1"/>
            <a:endParaRPr lang="en-US" dirty="0"/>
          </a:p>
          <a:p>
            <a:pPr lvl="1"/>
            <a:endParaRPr lang="en-US" dirty="0"/>
          </a:p>
          <a:p>
            <a:pPr lvl="1"/>
            <a:endParaRPr lang="en-US" dirty="0"/>
          </a:p>
        </p:txBody>
      </p:sp>
      <p:sp>
        <p:nvSpPr>
          <p:cNvPr id="3" name="Title 2"/>
          <p:cNvSpPr>
            <a:spLocks noGrp="1"/>
          </p:cNvSpPr>
          <p:nvPr>
            <p:ph type="title"/>
          </p:nvPr>
        </p:nvSpPr>
        <p:spPr/>
        <p:txBody>
          <a:bodyPr/>
          <a:lstStyle/>
          <a:p>
            <a:r>
              <a:rPr lang="en-US" dirty="0"/>
              <a:t>Alternative Approaches</a:t>
            </a:r>
          </a:p>
        </p:txBody>
      </p:sp>
    </p:spTree>
    <p:extLst>
      <p:ext uri="{BB962C8B-B14F-4D97-AF65-F5344CB8AC3E}">
        <p14:creationId xmlns:p14="http://schemas.microsoft.com/office/powerpoint/2010/main" val="88517454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03767" y="147372"/>
            <a:ext cx="9428940" cy="6699780"/>
          </a:xfrm>
          <a:prstGeom prst="rect">
            <a:avLst/>
          </a:prstGeom>
        </p:spPr>
      </p:pic>
    </p:spTree>
    <p:extLst>
      <p:ext uri="{BB962C8B-B14F-4D97-AF65-F5344CB8AC3E}">
        <p14:creationId xmlns:p14="http://schemas.microsoft.com/office/powerpoint/2010/main" val="266921009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C1CCFF-EBC2-4C77-8417-50FB7DB77A0D}"/>
              </a:ext>
            </a:extLst>
          </p:cNvPr>
          <p:cNvSpPr/>
          <p:nvPr/>
        </p:nvSpPr>
        <p:spPr>
          <a:xfrm>
            <a:off x="3109913" y="1235106"/>
            <a:ext cx="6216650" cy="369332"/>
          </a:xfrm>
          <a:prstGeom prst="rect">
            <a:avLst/>
          </a:prstGeom>
        </p:spPr>
        <p:txBody>
          <a:bodyPr>
            <a:spAutoFit/>
          </a:bodyPr>
          <a:lstStyle/>
          <a:p>
            <a:r>
              <a:rPr lang="en-US" dirty="0">
                <a:latin typeface="Calibri" panose="020F0502020204030204" pitchFamily="34" charset="0"/>
                <a:ea typeface="Calibri" panose="020F0502020204030204" pitchFamily="34" charset="0"/>
              </a:rPr>
              <a:t> </a:t>
            </a:r>
          </a:p>
        </p:txBody>
      </p:sp>
      <p:sp>
        <p:nvSpPr>
          <p:cNvPr id="5" name="Title 4">
            <a:extLst>
              <a:ext uri="{FF2B5EF4-FFF2-40B4-BE49-F238E27FC236}">
                <a16:creationId xmlns:a16="http://schemas.microsoft.com/office/drawing/2014/main" id="{CEB214C2-5D7A-4BDC-8BEE-139486C09CFB}"/>
              </a:ext>
            </a:extLst>
          </p:cNvPr>
          <p:cNvSpPr>
            <a:spLocks noGrp="1"/>
          </p:cNvSpPr>
          <p:nvPr>
            <p:ph type="title"/>
          </p:nvPr>
        </p:nvSpPr>
        <p:spPr/>
        <p:txBody>
          <a:bodyPr/>
          <a:lstStyle/>
          <a:p>
            <a:r>
              <a:rPr lang="en-US" dirty="0"/>
              <a:t>Azure Site Recovery</a:t>
            </a:r>
          </a:p>
        </p:txBody>
      </p:sp>
      <p:sp>
        <p:nvSpPr>
          <p:cNvPr id="6" name="Text Placeholder 5">
            <a:extLst>
              <a:ext uri="{FF2B5EF4-FFF2-40B4-BE49-F238E27FC236}">
                <a16:creationId xmlns:a16="http://schemas.microsoft.com/office/drawing/2014/main" id="{0901C659-F7D2-44EF-8688-B97F8B3F4761}"/>
              </a:ext>
            </a:extLst>
          </p:cNvPr>
          <p:cNvSpPr>
            <a:spLocks noGrp="1"/>
          </p:cNvSpPr>
          <p:nvPr>
            <p:ph type="body" sz="quarter" idx="10"/>
          </p:nvPr>
        </p:nvSpPr>
        <p:spPr>
          <a:xfrm>
            <a:off x="274638" y="1212850"/>
            <a:ext cx="11887200" cy="3354765"/>
          </a:xfrm>
        </p:spPr>
        <p:txBody>
          <a:bodyPr/>
          <a:lstStyle/>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The majority of these questions are answered in our </a:t>
            </a:r>
            <a:r>
              <a:rPr lang="en-US" sz="1800" u="sng" dirty="0">
                <a:solidFill>
                  <a:srgbClr val="0563C1"/>
                </a:solidFill>
                <a:latin typeface="Calibri" panose="020F0502020204030204" pitchFamily="34" charset="0"/>
                <a:ea typeface="Calibri" panose="020F0502020204030204" pitchFamily="34" charset="0"/>
                <a:hlinkClick r:id="rId3"/>
              </a:rPr>
              <a:t>public documentation</a:t>
            </a:r>
            <a:r>
              <a:rPr lang="en-US" sz="1800" dirty="0">
                <a:solidFill>
                  <a:srgbClr val="505050"/>
                </a:solidFill>
                <a:latin typeface="Calibri" panose="020F0502020204030204" pitchFamily="34" charset="0"/>
                <a:ea typeface="Calibri" panose="020F0502020204030204" pitchFamily="34" charset="0"/>
              </a:rPr>
              <a:t> for Site Recovery with all of the current features and limitations. </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You can see the Azure Gov differences at: </a:t>
            </a:r>
            <a:r>
              <a:rPr lang="en-US" sz="1800" u="sng" dirty="0">
                <a:solidFill>
                  <a:srgbClr val="0563C1"/>
                </a:solidFill>
                <a:latin typeface="Calibri" panose="020F0502020204030204" pitchFamily="34" charset="0"/>
                <a:ea typeface="Calibri" panose="020F0502020204030204" pitchFamily="34" charset="0"/>
                <a:hlinkClick r:id="rId4"/>
              </a:rPr>
              <a:t>https://docs.microsoft.com/en-us/azure/azure-government/documentation-government-services-monitoringandmanagement</a:t>
            </a:r>
            <a:r>
              <a:rPr lang="en-US" sz="1800" dirty="0">
                <a:solidFill>
                  <a:srgbClr val="505050"/>
                </a:solidFill>
                <a:latin typeface="Calibri" panose="020F0502020204030204" pitchFamily="34" charset="0"/>
                <a:ea typeface="Calibri" panose="020F0502020204030204" pitchFamily="34" charset="0"/>
              </a:rPr>
              <a:t>.</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 </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The documentation does a good job of breaking down how-</a:t>
            </a:r>
            <a:r>
              <a:rPr lang="en-US" sz="1800" dirty="0" err="1">
                <a:solidFill>
                  <a:srgbClr val="505050"/>
                </a:solidFill>
                <a:latin typeface="Calibri" panose="020F0502020204030204" pitchFamily="34" charset="0"/>
                <a:ea typeface="Calibri" panose="020F0502020204030204" pitchFamily="34" charset="0"/>
              </a:rPr>
              <a:t>tos</a:t>
            </a:r>
            <a:r>
              <a:rPr lang="en-US" sz="1800" dirty="0">
                <a:solidFill>
                  <a:srgbClr val="505050"/>
                </a:solidFill>
                <a:latin typeface="Calibri" panose="020F0502020204030204" pitchFamily="34" charset="0"/>
                <a:ea typeface="Calibri" panose="020F0502020204030204" pitchFamily="34" charset="0"/>
              </a:rPr>
              <a:t> by workload like </a:t>
            </a:r>
            <a:r>
              <a:rPr lang="en-US" sz="1800" u="sng" dirty="0">
                <a:solidFill>
                  <a:srgbClr val="0563C1"/>
                </a:solidFill>
                <a:latin typeface="Calibri" panose="020F0502020204030204" pitchFamily="34" charset="0"/>
                <a:ea typeface="Calibri" panose="020F0502020204030204" pitchFamily="34" charset="0"/>
                <a:hlinkClick r:id="rId5"/>
              </a:rPr>
              <a:t>SQL Server</a:t>
            </a:r>
            <a:r>
              <a:rPr lang="en-US" sz="1800" dirty="0">
                <a:solidFill>
                  <a:srgbClr val="505050"/>
                </a:solidFill>
                <a:latin typeface="Calibri" panose="020F0502020204030204" pitchFamily="34" charset="0"/>
                <a:ea typeface="Calibri" panose="020F0502020204030204" pitchFamily="34" charset="0"/>
              </a:rPr>
              <a:t>.</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 </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I’d also check out the Learning Path on ASR: </a:t>
            </a:r>
            <a:r>
              <a:rPr lang="en-US" sz="1800" u="sng" dirty="0">
                <a:solidFill>
                  <a:srgbClr val="0563C1"/>
                </a:solidFill>
                <a:latin typeface="Calibri" panose="020F0502020204030204" pitchFamily="34" charset="0"/>
                <a:ea typeface="Calibri" panose="020F0502020204030204" pitchFamily="34" charset="0"/>
                <a:hlinkClick r:id="rId6"/>
              </a:rPr>
              <a:t>https://azure.microsoft.com/en-us/documentation/learning-paths/site-recovery/</a:t>
            </a:r>
            <a:endParaRPr lang="en-US" sz="1800" dirty="0">
              <a:solidFill>
                <a:srgbClr val="505050"/>
              </a:solidFill>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31226226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27916327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3237" y="2049462"/>
            <a:ext cx="3581400" cy="3296287"/>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Use Case:  To enable hybrid identity for Azure, geo-redundancy for on premise identity, enable other Azure workloads, such as Disaster Recovery.</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Optional:  Include AAD Connect for MAG</a:t>
            </a:r>
          </a:p>
          <a:p>
            <a:pPr>
              <a:lnSpc>
                <a:spcPct val="90000"/>
              </a:lnSpc>
              <a:spcAft>
                <a:spcPts val="600"/>
              </a:spcAft>
            </a:pPr>
            <a:endParaRPr lang="en-US" sz="2000" dirty="0">
              <a:gradFill>
                <a:gsLst>
                  <a:gs pos="1250">
                    <a:schemeClr val="tx2"/>
                  </a:gs>
                  <a:gs pos="99000">
                    <a:schemeClr val="tx2"/>
                  </a:gs>
                </a:gsLst>
                <a:lin ang="5400000" scaled="0"/>
              </a:gradFill>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66541" y="-44638107"/>
            <a:ext cx="4572000" cy="3903090"/>
          </a:xfrm>
          <a:prstGeom prst="rect">
            <a:avLst/>
          </a:prstGeom>
        </p:spPr>
      </p:pic>
      <p:sp>
        <p:nvSpPr>
          <p:cNvPr id="2" name="Title 1"/>
          <p:cNvSpPr>
            <a:spLocks noGrp="1"/>
          </p:cNvSpPr>
          <p:nvPr>
            <p:ph type="title"/>
          </p:nvPr>
        </p:nvSpPr>
        <p:spPr/>
        <p:txBody>
          <a:bodyPr/>
          <a:lstStyle/>
          <a:p>
            <a:r>
              <a:rPr lang="en-US" dirty="0"/>
              <a:t>Resilient Identity </a:t>
            </a:r>
          </a:p>
        </p:txBody>
      </p:sp>
      <p:pic>
        <p:nvPicPr>
          <p:cNvPr id="7" name="Picture 6">
            <a:extLst>
              <a:ext uri="{FF2B5EF4-FFF2-40B4-BE49-F238E27FC236}">
                <a16:creationId xmlns:a16="http://schemas.microsoft.com/office/drawing/2014/main" id="{9B77061A-9D46-4831-91F4-D92608EED101}"/>
              </a:ext>
            </a:extLst>
          </p:cNvPr>
          <p:cNvPicPr>
            <a:picLocks noChangeAspect="1"/>
          </p:cNvPicPr>
          <p:nvPr/>
        </p:nvPicPr>
        <p:blipFill>
          <a:blip r:embed="rId4"/>
          <a:stretch>
            <a:fillRect/>
          </a:stretch>
        </p:blipFill>
        <p:spPr>
          <a:xfrm>
            <a:off x="4235302" y="1058862"/>
            <a:ext cx="8201173" cy="5915728"/>
          </a:xfrm>
          <a:prstGeom prst="rect">
            <a:avLst/>
          </a:prstGeom>
        </p:spPr>
      </p:pic>
    </p:spTree>
    <p:extLst>
      <p:ext uri="{BB962C8B-B14F-4D97-AF65-F5344CB8AC3E}">
        <p14:creationId xmlns:p14="http://schemas.microsoft.com/office/powerpoint/2010/main" val="172904973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Summary of Resilient Identity Workload</a:t>
            </a:r>
          </a:p>
        </p:txBody>
      </p:sp>
      <p:graphicFrame>
        <p:nvGraphicFramePr>
          <p:cNvPr id="5" name="Table 4"/>
          <p:cNvGraphicFramePr>
            <a:graphicFrameLocks noGrp="1"/>
          </p:cNvGraphicFramePr>
          <p:nvPr>
            <p:extLst/>
          </p:nvPr>
        </p:nvGraphicFramePr>
        <p:xfrm>
          <a:off x="457579" y="1119848"/>
          <a:ext cx="11706624" cy="5692566"/>
        </p:xfrm>
        <a:graphic>
          <a:graphicData uri="http://schemas.openxmlformats.org/drawingml/2006/table">
            <a:tbl>
              <a:tblPr/>
              <a:tblGrid>
                <a:gridCol w="1692071">
                  <a:extLst>
                    <a:ext uri="{9D8B030D-6E8A-4147-A177-3AD203B41FA5}">
                      <a16:colId xmlns:a16="http://schemas.microsoft.com/office/drawing/2014/main" val="2158627102"/>
                    </a:ext>
                  </a:extLst>
                </a:gridCol>
                <a:gridCol w="1692071">
                  <a:extLst>
                    <a:ext uri="{9D8B030D-6E8A-4147-A177-3AD203B41FA5}">
                      <a16:colId xmlns:a16="http://schemas.microsoft.com/office/drawing/2014/main" val="847866499"/>
                    </a:ext>
                  </a:extLst>
                </a:gridCol>
                <a:gridCol w="1692071">
                  <a:extLst>
                    <a:ext uri="{9D8B030D-6E8A-4147-A177-3AD203B41FA5}">
                      <a16:colId xmlns:a16="http://schemas.microsoft.com/office/drawing/2014/main" val="2292118796"/>
                    </a:ext>
                  </a:extLst>
                </a:gridCol>
                <a:gridCol w="3522014">
                  <a:extLst>
                    <a:ext uri="{9D8B030D-6E8A-4147-A177-3AD203B41FA5}">
                      <a16:colId xmlns:a16="http://schemas.microsoft.com/office/drawing/2014/main" val="411022970"/>
                    </a:ext>
                  </a:extLst>
                </a:gridCol>
                <a:gridCol w="1692071">
                  <a:extLst>
                    <a:ext uri="{9D8B030D-6E8A-4147-A177-3AD203B41FA5}">
                      <a16:colId xmlns:a16="http://schemas.microsoft.com/office/drawing/2014/main" val="2482956747"/>
                    </a:ext>
                  </a:extLst>
                </a:gridCol>
                <a:gridCol w="1416326">
                  <a:extLst>
                    <a:ext uri="{9D8B030D-6E8A-4147-A177-3AD203B41FA5}">
                      <a16:colId xmlns:a16="http://schemas.microsoft.com/office/drawing/2014/main" val="3942126645"/>
                    </a:ext>
                  </a:extLst>
                </a:gridCol>
              </a:tblGrid>
              <a:tr h="308730">
                <a:tc gridSpan="3">
                  <a:txBody>
                    <a:bodyPr/>
                    <a:lstStyle/>
                    <a:p>
                      <a:pPr algn="l" fontAlgn="t"/>
                      <a:r>
                        <a:rPr lang="en-US" sz="1400" b="1" i="0" u="none" strike="noStrike">
                          <a:effectLst/>
                          <a:latin typeface="Segoe UI Light" panose="020B0502040204020203" pitchFamily="34" charset="0"/>
                        </a:rPr>
                        <a:t>AzureFoundation Identity Pattern</a:t>
                      </a:r>
                    </a:p>
                  </a:txBody>
                  <a:tcPr marL="2145" marR="2145" marT="2145" marB="0">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2803669803"/>
                  </a:ext>
                </a:extLst>
              </a:tr>
              <a:tr h="251560">
                <a:tc>
                  <a:txBody>
                    <a:bodyPr/>
                    <a:lstStyle/>
                    <a:p>
                      <a:pPr algn="l" fontAlgn="t"/>
                      <a:r>
                        <a:rPr lang="en-US" sz="1200" b="1" i="0" u="none" strike="noStrike">
                          <a:effectLst/>
                          <a:latin typeface="Segoe UI Light" panose="020B0502040204020203" pitchFamily="34" charset="0"/>
                        </a:rPr>
                        <a:t>Service type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Custom name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Region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Description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SKU</a:t>
                      </a:r>
                    </a:p>
                  </a:txBody>
                  <a:tcPr marL="2145" marR="2145" marT="2145" marB="0">
                    <a:lnL>
                      <a:noFill/>
                    </a:lnL>
                    <a:lnR>
                      <a:noFill/>
                    </a:lnR>
                    <a:lnT>
                      <a:noFill/>
                    </a:lnT>
                    <a:lnB>
                      <a:noFill/>
                    </a:lnB>
                    <a:solidFill>
                      <a:srgbClr val="DDEBF7"/>
                    </a:solidFill>
                  </a:tcPr>
                </a:tc>
                <a:tc>
                  <a:txBody>
                    <a:bodyPr/>
                    <a:lstStyle/>
                    <a:p>
                      <a:pPr algn="l" fontAlgn="b"/>
                      <a:r>
                        <a:rPr lang="en-US" sz="1200" b="1" i="0" u="none" strike="noStrike">
                          <a:effectLst/>
                          <a:latin typeface="Segoe UI Light" panose="020B0502040204020203" pitchFamily="34" charset="0"/>
                        </a:rPr>
                        <a:t>Estimated Cost</a:t>
                      </a:r>
                    </a:p>
                  </a:txBody>
                  <a:tcPr marL="2145" marR="2145" marT="2145" marB="0" anchor="b">
                    <a:lnL>
                      <a:noFill/>
                    </a:lnL>
                    <a:lnR>
                      <a:noFill/>
                    </a:lnR>
                    <a:lnT>
                      <a:noFill/>
                    </a:lnT>
                    <a:lnB>
                      <a:noFill/>
                    </a:lnB>
                    <a:solidFill>
                      <a:srgbClr val="DDEBF7"/>
                    </a:solidFill>
                  </a:tcPr>
                </a:tc>
                <a:extLst>
                  <a:ext uri="{0D108BD9-81ED-4DB2-BD59-A6C34878D82A}">
                    <a16:rowId xmlns:a16="http://schemas.microsoft.com/office/drawing/2014/main" val="592583403"/>
                  </a:ext>
                </a:extLst>
              </a:tr>
              <a:tr h="503115">
                <a:tc>
                  <a:txBody>
                    <a:bodyPr/>
                    <a:lstStyle/>
                    <a:p>
                      <a:pPr algn="l" fontAlgn="t"/>
                      <a:r>
                        <a:rPr lang="en-US" sz="1200" b="0" i="0" u="none" strike="noStrike">
                          <a:effectLst/>
                          <a:latin typeface="Segoe UI Light" panose="020B0502040204020203" pitchFamily="34" charset="0"/>
                        </a:rPr>
                        <a:t>Virtual Machines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Virtual Machines for Identity Pattern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Standard virtual machine(s), A2 (2 cores, 3.5 GB RAM, 135 GB disk, $0.166/hr) size: 744 hours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N7H-02629</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$988.03</a:t>
                      </a:r>
                    </a:p>
                  </a:txBody>
                  <a:tcPr marL="2145" marR="2145" marT="2145" marB="0" anchor="b">
                    <a:lnL>
                      <a:noFill/>
                    </a:lnL>
                    <a:lnR>
                      <a:noFill/>
                    </a:lnR>
                    <a:lnT>
                      <a:noFill/>
                    </a:lnT>
                    <a:lnB>
                      <a:noFill/>
                    </a:lnB>
                  </a:tcPr>
                </a:tc>
                <a:extLst>
                  <a:ext uri="{0D108BD9-81ED-4DB2-BD59-A6C34878D82A}">
                    <a16:rowId xmlns:a16="http://schemas.microsoft.com/office/drawing/2014/main" val="1607689180"/>
                  </a:ext>
                </a:extLst>
              </a:tr>
              <a:tr h="251560">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standard tier, 744 gateway hour(s), 1000 GB outbound vpn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N7H-04005, Q5H-00025</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$287.56</a:t>
                      </a:r>
                    </a:p>
                  </a:txBody>
                  <a:tcPr marL="2145" marR="2145" marT="2145" marB="0" anchor="b">
                    <a:lnL>
                      <a:noFill/>
                    </a:lnL>
                    <a:lnR>
                      <a:noFill/>
                    </a:lnR>
                    <a:lnT>
                      <a:noFill/>
                    </a:lnT>
                    <a:lnB>
                      <a:noFill/>
                    </a:lnB>
                  </a:tcPr>
                </a:tc>
                <a:extLst>
                  <a:ext uri="{0D108BD9-81ED-4DB2-BD59-A6C34878D82A}">
                    <a16:rowId xmlns:a16="http://schemas.microsoft.com/office/drawing/2014/main" val="2074535218"/>
                  </a:ext>
                </a:extLst>
              </a:tr>
              <a:tr h="503115">
                <a:tc>
                  <a:txBody>
                    <a:bodyPr/>
                    <a:lstStyle/>
                    <a:p>
                      <a:pPr algn="l" fontAlgn="t"/>
                      <a:r>
                        <a:rPr lang="en-US" sz="1200" b="0" i="0" u="none" strike="noStrike">
                          <a:effectLst/>
                          <a:latin typeface="Segoe UI Light" panose="020B0502040204020203" pitchFamily="34" charset="0"/>
                        </a:rPr>
                        <a:t>Storage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DR Backups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1500 GB storage Page Blob and Disk type. Basic tier, LRS redundancy, 100 x100,000 transactions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N9H-00114, N9H-00803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$92.31</a:t>
                      </a:r>
                    </a:p>
                  </a:txBody>
                  <a:tcPr marL="2145" marR="2145" marT="2145" marB="0" anchor="b">
                    <a:lnL>
                      <a:noFill/>
                    </a:lnL>
                    <a:lnR>
                      <a:noFill/>
                    </a:lnR>
                    <a:lnT>
                      <a:noFill/>
                    </a:lnT>
                    <a:lnB>
                      <a:noFill/>
                    </a:lnB>
                  </a:tcPr>
                </a:tc>
                <a:extLst>
                  <a:ext uri="{0D108BD9-81ED-4DB2-BD59-A6C34878D82A}">
                    <a16:rowId xmlns:a16="http://schemas.microsoft.com/office/drawing/2014/main" val="2608670449"/>
                  </a:ext>
                </a:extLst>
              </a:tr>
              <a:tr h="503115">
                <a:tc>
                  <a:txBody>
                    <a:bodyPr/>
                    <a:lstStyle/>
                    <a:p>
                      <a:pPr algn="l" fontAlgn="t"/>
                      <a:r>
                        <a:rPr lang="en-US" sz="1200" b="0" i="0" u="none" strike="noStrike">
                          <a:effectLst/>
                          <a:latin typeface="Segoe UI Light" panose="020B0502040204020203" pitchFamily="34" charset="0"/>
                        </a:rPr>
                        <a:t>OMS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Monitoring, Backup, and Site Recovery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instance(s) of Operations Management Suite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7U9-00008, 7U9-00003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$248.00</a:t>
                      </a:r>
                    </a:p>
                  </a:txBody>
                  <a:tcPr marL="2145" marR="2145" marT="2145" marB="0" anchor="b">
                    <a:lnL>
                      <a:noFill/>
                    </a:lnL>
                    <a:lnR>
                      <a:noFill/>
                    </a:lnR>
                    <a:lnT>
                      <a:noFill/>
                    </a:lnT>
                    <a:lnB>
                      <a:noFill/>
                    </a:lnB>
                  </a:tcPr>
                </a:tc>
                <a:extLst>
                  <a:ext uri="{0D108BD9-81ED-4DB2-BD59-A6C34878D82A}">
                    <a16:rowId xmlns:a16="http://schemas.microsoft.com/office/drawing/2014/main" val="2543777192"/>
                  </a:ext>
                </a:extLst>
              </a:tr>
              <a:tr h="251560">
                <a:tc>
                  <a:txBody>
                    <a:bodyPr/>
                    <a:lstStyle/>
                    <a:p>
                      <a:pPr algn="l" fontAlgn="t"/>
                      <a:r>
                        <a:rPr lang="en-US" sz="1200" b="0" i="0" u="none" strike="noStrike">
                          <a:effectLst/>
                          <a:latin typeface="Segoe UI Light" panose="020B0502040204020203" pitchFamily="34" charset="0"/>
                        </a:rPr>
                        <a:t>Support</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Free level</a:t>
                      </a: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Support</a:t>
                      </a:r>
                    </a:p>
                  </a:txBody>
                  <a:tcPr marL="2145" marR="2145" marT="214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effectLst/>
                          <a:latin typeface="Segoe UI Light" panose="020B0502040204020203" pitchFamily="34" charset="0"/>
                        </a:rPr>
                        <a:t>$0.00</a:t>
                      </a:r>
                    </a:p>
                  </a:txBody>
                  <a:tcPr marL="2145" marR="2145" marT="214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6761382"/>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Monthly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$1,615.90</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5377065"/>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Annual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$19,390.82</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2109754"/>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49069559"/>
                  </a:ext>
                </a:extLst>
              </a:tr>
              <a:tr h="251560">
                <a:tc>
                  <a:txBody>
                    <a:bodyPr/>
                    <a:lstStyle/>
                    <a:p>
                      <a:pPr algn="l" fontAlgn="t"/>
                      <a:r>
                        <a:rPr lang="en-US" sz="1200" b="1" i="0" u="none" strike="noStrike">
                          <a:effectLst/>
                          <a:latin typeface="Segoe UI Light" panose="020B0502040204020203" pitchFamily="34" charset="0"/>
                        </a:rPr>
                        <a:t>Disclaimer</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144901268"/>
                  </a:ext>
                </a:extLst>
              </a:tr>
              <a:tr h="251560">
                <a:tc gridSpan="6">
                  <a:txBody>
                    <a:bodyPr/>
                    <a:lstStyle/>
                    <a:p>
                      <a:pPr algn="l" fontAlgn="t"/>
                      <a:r>
                        <a:rPr lang="en-US" sz="1200" b="0" i="1" u="none" strike="noStrike">
                          <a:effectLst/>
                          <a:latin typeface="Segoe UI Light" panose="020B0502040204020203" pitchFamily="34" charset="0"/>
                        </a:rPr>
                        <a:t>All prices shown are in US Dollar ($). This is a summary estimate, not a quote. For up to date pricing information please visit https://azure.microsoft.com/pricing/calculator/channel/</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59238555"/>
                  </a:ext>
                </a:extLst>
              </a:tr>
              <a:tr h="990986">
                <a:tc gridSpan="6">
                  <a:txBody>
                    <a:bodyPr/>
                    <a:lstStyle/>
                    <a:p>
                      <a:pPr algn="l" fontAlgn="t"/>
                      <a:r>
                        <a:rPr lang="en-US" sz="1200" b="0" i="1" u="none" strike="noStrike" dirty="0">
                          <a:effectLst/>
                          <a:latin typeface="Segoe UI Light" panose="020B0502040204020203" pitchFamily="34" charset="0"/>
                        </a:rPr>
                        <a:t>MICROSOFT CONFIDENTIAL - SUBJECT TO NON-DISCLOSURE AGREEMENT NOTICE AND DISCLAIMER</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Prices and other terms of purchase are controlled by the agreement you enter with Microsoft, not this document. While we strive for accuracy the content is believed to be accurate as of the date of listed above, this information is subject to change at any time without Notice and should not be interpreted to be a commitment, guarantee, or offer by Microsoft.</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MICROSOFT MAKES NO WARRANTIES, EXPRESS, IMPLIED OR STATUTORY, AS TO THE INFORMATION IN THIS DOCUMENT</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8975273"/>
                  </a:ext>
                </a:extLst>
              </a:tr>
              <a:tr h="251560">
                <a:tc gridSpan="6">
                  <a:txBody>
                    <a:bodyPr/>
                    <a:lstStyle/>
                    <a:p>
                      <a:pPr algn="l" fontAlgn="t"/>
                      <a:r>
                        <a:rPr lang="en-US" sz="1200" b="0" i="1" u="none" strike="noStrike">
                          <a:effectLst/>
                          <a:latin typeface="Segoe UI Light" panose="020B0502040204020203" pitchFamily="34" charset="0"/>
                        </a:rPr>
                        <a:t>If you would like to share this information externally, please copy and paste only the necessary content into a customer ready presentations or models.</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36567439"/>
                  </a:ext>
                </a:extLst>
              </a:tr>
              <a:tr h="251560">
                <a:tc gridSpan="6">
                  <a:txBody>
                    <a:bodyPr/>
                    <a:lstStyle/>
                    <a:p>
                      <a:pPr algn="l" fontAlgn="t"/>
                      <a:r>
                        <a:rPr lang="en-US" sz="1200" b="0" i="1" u="none" strike="noStrike">
                          <a:effectLst/>
                          <a:latin typeface="Segoe UI Light" panose="020B0502040204020203" pitchFamily="34" charset="0"/>
                        </a:rPr>
                        <a:t>This estimate was created at 11/15/2016 5:37:15 PM UTC for willst@microsoft.com. </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18475953"/>
                  </a:ext>
                </a:extLst>
              </a:tr>
              <a:tr h="251560">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b"/>
                      <a:r>
                        <a:rPr lang="en-US" sz="1200" b="0" i="1" u="none" strike="noStrike" dirty="0">
                          <a:effectLst/>
                          <a:latin typeface="Segoe UI Light" panose="020B0502040204020203" pitchFamily="34" charset="0"/>
                        </a:rPr>
                        <a:t> </a:t>
                      </a:r>
                    </a:p>
                  </a:txBody>
                  <a:tcPr marL="2145" marR="2145" marT="2145" marB="0" anchor="b">
                    <a:lnL>
                      <a:noFill/>
                    </a:lnL>
                    <a:lnR>
                      <a:noFill/>
                    </a:lnR>
                    <a:lnT>
                      <a:noFill/>
                    </a:lnT>
                    <a:lnB>
                      <a:noFill/>
                    </a:lnB>
                    <a:solidFill>
                      <a:srgbClr val="D3D3D3"/>
                    </a:solidFill>
                  </a:tcPr>
                </a:tc>
                <a:extLst>
                  <a:ext uri="{0D108BD9-81ED-4DB2-BD59-A6C34878D82A}">
                    <a16:rowId xmlns:a16="http://schemas.microsoft.com/office/drawing/2014/main" val="3619422020"/>
                  </a:ext>
                </a:extLst>
              </a:tr>
            </a:tbl>
          </a:graphicData>
        </a:graphic>
      </p:graphicFrame>
    </p:spTree>
    <p:extLst>
      <p:ext uri="{BB962C8B-B14F-4D97-AF65-F5344CB8AC3E}">
        <p14:creationId xmlns:p14="http://schemas.microsoft.com/office/powerpoint/2010/main" val="204213156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Available SharePoint Farm</a:t>
            </a:r>
          </a:p>
        </p:txBody>
      </p:sp>
      <p:sp>
        <p:nvSpPr>
          <p:cNvPr id="3" name="Text Placeholder 2"/>
          <p:cNvSpPr>
            <a:spLocks noGrp="1"/>
          </p:cNvSpPr>
          <p:nvPr>
            <p:ph type="body" sz="quarter" idx="10"/>
          </p:nvPr>
        </p:nvSpPr>
        <p:spPr>
          <a:xfrm>
            <a:off x="274638" y="1212850"/>
            <a:ext cx="4571999" cy="2585323"/>
          </a:xfrm>
        </p:spPr>
        <p:txBody>
          <a:bodyPr/>
          <a:lstStyle/>
          <a:p>
            <a:pPr marL="342900" indent="-342900">
              <a:buFont typeface="Arial" panose="020B0604020202020204" pitchFamily="34" charset="0"/>
              <a:buChar char="•"/>
            </a:pPr>
            <a:r>
              <a:rPr lang="en-US" sz="2000" dirty="0"/>
              <a:t>Use Case:  Public Facing anonymous websites with hybrid integration to directories for some relationships</a:t>
            </a:r>
          </a:p>
          <a:p>
            <a:pPr marL="342900" indent="-342900">
              <a:buFont typeface="Arial" panose="020B0604020202020204" pitchFamily="34" charset="0"/>
              <a:buChar char="•"/>
            </a:pPr>
            <a:r>
              <a:rPr lang="en-US" sz="2000" dirty="0"/>
              <a:t>Secure design to isolate users from data.</a:t>
            </a:r>
          </a:p>
          <a:p>
            <a:pPr marL="342900" indent="-342900">
              <a:buFont typeface="Arial" panose="020B0604020202020204" pitchFamily="34" charset="0"/>
              <a:buChar char="•"/>
            </a:pPr>
            <a:r>
              <a:rPr lang="en-US" sz="2000" dirty="0"/>
              <a:t>Scalable approach to support the largest customers.</a:t>
            </a:r>
          </a:p>
          <a:p>
            <a:pPr marL="342900" indent="-342900">
              <a:buFont typeface="Arial" panose="020B0604020202020204" pitchFamily="34" charset="0"/>
              <a:buChar char="•"/>
            </a:pPr>
            <a:endParaRPr lang="en-US" sz="2000" dirty="0"/>
          </a:p>
        </p:txBody>
      </p:sp>
      <p:pic>
        <p:nvPicPr>
          <p:cNvPr id="5" name="Picture 4"/>
          <p:cNvPicPr>
            <a:picLocks noChangeAspect="1"/>
          </p:cNvPicPr>
          <p:nvPr/>
        </p:nvPicPr>
        <p:blipFill>
          <a:blip r:embed="rId3"/>
          <a:stretch>
            <a:fillRect/>
          </a:stretch>
        </p:blipFill>
        <p:spPr>
          <a:xfrm>
            <a:off x="4922837" y="1058862"/>
            <a:ext cx="7334250" cy="5505450"/>
          </a:xfrm>
          <a:prstGeom prst="rect">
            <a:avLst/>
          </a:prstGeom>
        </p:spPr>
      </p:pic>
    </p:spTree>
    <p:extLst>
      <p:ext uri="{BB962C8B-B14F-4D97-AF65-F5344CB8AC3E}">
        <p14:creationId xmlns:p14="http://schemas.microsoft.com/office/powerpoint/2010/main" val="354773541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Available Remote Desktop Services </a:t>
            </a:r>
          </a:p>
        </p:txBody>
      </p:sp>
      <p:pic>
        <p:nvPicPr>
          <p:cNvPr id="4" name="Picture 3"/>
          <p:cNvPicPr>
            <a:picLocks noChangeAspect="1"/>
          </p:cNvPicPr>
          <p:nvPr/>
        </p:nvPicPr>
        <p:blipFill>
          <a:blip r:embed="rId3"/>
          <a:stretch>
            <a:fillRect/>
          </a:stretch>
        </p:blipFill>
        <p:spPr>
          <a:xfrm>
            <a:off x="4694237" y="1439862"/>
            <a:ext cx="7486650" cy="4772025"/>
          </a:xfrm>
          <a:prstGeom prst="rect">
            <a:avLst/>
          </a:prstGeom>
        </p:spPr>
      </p:pic>
      <p:sp>
        <p:nvSpPr>
          <p:cNvPr id="5" name="Text Placeholder 2"/>
          <p:cNvSpPr>
            <a:spLocks noGrp="1"/>
          </p:cNvSpPr>
          <p:nvPr>
            <p:ph type="body" sz="quarter" idx="10"/>
          </p:nvPr>
        </p:nvSpPr>
        <p:spPr>
          <a:xfrm>
            <a:off x="274638" y="1212850"/>
            <a:ext cx="4419600" cy="2862322"/>
          </a:xfrm>
        </p:spPr>
        <p:txBody>
          <a:bodyPr/>
          <a:lstStyle/>
          <a:p>
            <a:pPr marL="342900" indent="-342900">
              <a:buFont typeface="Arial" panose="020B0604020202020204" pitchFamily="34" charset="0"/>
              <a:buChar char="•"/>
            </a:pPr>
            <a:r>
              <a:rPr lang="en-US" sz="2000" dirty="0"/>
              <a:t>Use Case:  Internal enterprise user desktop or application specific server cluster for mission critical workloads.</a:t>
            </a:r>
          </a:p>
          <a:p>
            <a:pPr marL="342900" indent="-342900">
              <a:buFont typeface="Arial" panose="020B0604020202020204" pitchFamily="34" charset="0"/>
              <a:buChar char="•"/>
            </a:pPr>
            <a:r>
              <a:rPr lang="en-US" sz="2000" dirty="0"/>
              <a:t>Secure design to isolate users from data.</a:t>
            </a:r>
          </a:p>
          <a:p>
            <a:pPr marL="342900" indent="-342900">
              <a:buFont typeface="Arial" panose="020B0604020202020204" pitchFamily="34" charset="0"/>
              <a:buChar char="•"/>
            </a:pPr>
            <a:r>
              <a:rPr lang="en-US" sz="2000" dirty="0"/>
              <a:t>Scalable approach to support the largest customers.</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6188721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Networking</a:t>
            </a:r>
          </a:p>
        </p:txBody>
      </p:sp>
    </p:spTree>
    <p:extLst>
      <p:ext uri="{BB962C8B-B14F-4D97-AF65-F5344CB8AC3E}">
        <p14:creationId xmlns:p14="http://schemas.microsoft.com/office/powerpoint/2010/main" val="267207642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Networking</a:t>
            </a:r>
          </a:p>
        </p:txBody>
      </p:sp>
      <p:sp>
        <p:nvSpPr>
          <p:cNvPr id="3" name="Text Placeholder 2"/>
          <p:cNvSpPr>
            <a:spLocks noGrp="1"/>
          </p:cNvSpPr>
          <p:nvPr>
            <p:ph type="body" sz="quarter" idx="10"/>
          </p:nvPr>
        </p:nvSpPr>
        <p:spPr>
          <a:xfrm>
            <a:off x="274638" y="1212850"/>
            <a:ext cx="5486399" cy="4801314"/>
          </a:xfrm>
        </p:spPr>
        <p:txBody>
          <a:bodyPr/>
          <a:lstStyle/>
          <a:p>
            <a:r>
              <a:rPr lang="en-US" sz="2000" dirty="0">
                <a:gradFill>
                  <a:gsLst>
                    <a:gs pos="1250">
                      <a:schemeClr val="tx2"/>
                    </a:gs>
                    <a:gs pos="99000">
                      <a:schemeClr val="tx2"/>
                    </a:gs>
                  </a:gsLst>
                  <a:lin ang="5400000" scaled="0"/>
                </a:gradFill>
                <a:latin typeface="+mn-lt"/>
              </a:rPr>
              <a:t>Endpoints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Remote Desktop Client (Jumpbox)</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AAD Proxy or Web Application Proxy (WAP) for Modern Authentication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PowerShell</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Internet Applications</a:t>
            </a:r>
          </a:p>
          <a:p>
            <a:r>
              <a:rPr lang="en-US" sz="2000" dirty="0">
                <a:gradFill>
                  <a:gsLst>
                    <a:gs pos="1250">
                      <a:schemeClr val="tx2"/>
                    </a:gs>
                    <a:gs pos="99000">
                      <a:schemeClr val="tx2"/>
                    </a:gs>
                  </a:gsLst>
                  <a:lin ang="5400000" scaled="0"/>
                </a:gradFill>
                <a:latin typeface="+mn-lt"/>
              </a:rPr>
              <a:t>VPN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On Premise network to Azure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between Azure Datacenters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to other Agencies</a:t>
            </a:r>
          </a:p>
          <a:p>
            <a:r>
              <a:rPr lang="en-US" sz="2000" dirty="0">
                <a:gradFill>
                  <a:gsLst>
                    <a:gs pos="1250">
                      <a:schemeClr val="tx2"/>
                    </a:gs>
                    <a:gs pos="99000">
                      <a:schemeClr val="tx2"/>
                    </a:gs>
                  </a:gsLst>
                  <a:lin ang="5400000" scaled="0"/>
                </a:gradFill>
                <a:latin typeface="+mn-lt"/>
              </a:rPr>
              <a:t>ExpressRoute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Private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Public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Microsoft Peering</a:t>
            </a:r>
            <a:endParaRPr lang="en-US" dirty="0">
              <a:latin typeface="+mn-lt"/>
            </a:endParaRPr>
          </a:p>
        </p:txBody>
      </p:sp>
      <p:pic>
        <p:nvPicPr>
          <p:cNvPr id="4" name="Picture 3"/>
          <p:cNvPicPr>
            <a:picLocks noChangeAspect="1"/>
          </p:cNvPicPr>
          <p:nvPr/>
        </p:nvPicPr>
        <p:blipFill rotWithShape="1">
          <a:blip r:embed="rId3"/>
          <a:srcRect l="24270"/>
          <a:stretch/>
        </p:blipFill>
        <p:spPr>
          <a:xfrm>
            <a:off x="5913437" y="725801"/>
            <a:ext cx="6250766" cy="5498412"/>
          </a:xfrm>
          <a:prstGeom prst="rect">
            <a:avLst/>
          </a:prstGeom>
        </p:spPr>
      </p:pic>
    </p:spTree>
    <p:extLst>
      <p:ext uri="{BB962C8B-B14F-4D97-AF65-F5344CB8AC3E}">
        <p14:creationId xmlns:p14="http://schemas.microsoft.com/office/powerpoint/2010/main" val="32040595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Value Proposition</a:t>
            </a:r>
          </a:p>
        </p:txBody>
      </p:sp>
    </p:spTree>
    <p:extLst>
      <p:ext uri="{BB962C8B-B14F-4D97-AF65-F5344CB8AC3E}">
        <p14:creationId xmlns:p14="http://schemas.microsoft.com/office/powerpoint/2010/main" val="114188957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3404009"/>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Hybrid Connectivity</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HBI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Preproduction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Storage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Services VNET</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sp>
        <p:nvSpPr>
          <p:cNvPr id="2" name="Title 1"/>
          <p:cNvSpPr>
            <a:spLocks noGrp="1"/>
          </p:cNvSpPr>
          <p:nvPr>
            <p:ph type="title"/>
          </p:nvPr>
        </p:nvSpPr>
        <p:spPr/>
        <p:txBody>
          <a:bodyPr/>
          <a:lstStyle/>
          <a:p>
            <a:r>
              <a:rPr lang="en-US" dirty="0"/>
              <a:t>Hybrid Networking Design</a:t>
            </a:r>
          </a:p>
        </p:txBody>
      </p:sp>
    </p:spTree>
    <p:extLst>
      <p:ext uri="{BB962C8B-B14F-4D97-AF65-F5344CB8AC3E}">
        <p14:creationId xmlns:p14="http://schemas.microsoft.com/office/powerpoint/2010/main" val="182424783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DC7ED7-0EFA-44A2-99E6-7CA92B173EB2}"/>
              </a:ext>
            </a:extLst>
          </p:cNvPr>
          <p:cNvSpPr>
            <a:spLocks noGrp="1"/>
          </p:cNvSpPr>
          <p:nvPr>
            <p:ph type="title"/>
          </p:nvPr>
        </p:nvSpPr>
        <p:spPr/>
        <p:txBody>
          <a:bodyPr/>
          <a:lstStyle/>
          <a:p>
            <a:r>
              <a:rPr lang="en-US" dirty="0"/>
              <a:t>AzureFoundation with One Region</a:t>
            </a:r>
          </a:p>
        </p:txBody>
      </p:sp>
      <p:sp>
        <p:nvSpPr>
          <p:cNvPr id="6" name="Text Placeholder 5">
            <a:extLst>
              <a:ext uri="{FF2B5EF4-FFF2-40B4-BE49-F238E27FC236}">
                <a16:creationId xmlns:a16="http://schemas.microsoft.com/office/drawing/2014/main" id="{02D343D0-0477-4FAA-AAF3-0ECD4BA7D463}"/>
              </a:ext>
            </a:extLst>
          </p:cNvPr>
          <p:cNvSpPr>
            <a:spLocks noGrp="1"/>
          </p:cNvSpPr>
          <p:nvPr>
            <p:ph type="body" sz="quarter" idx="10"/>
          </p:nvPr>
        </p:nvSpPr>
        <p:spPr>
          <a:xfrm>
            <a:off x="274638" y="1212850"/>
            <a:ext cx="5105399" cy="5408612"/>
          </a:xfrm>
        </p:spPr>
        <p:txBody>
          <a:bodyPr/>
          <a:lstStyle/>
          <a:p>
            <a:pPr marL="342900" indent="-342900">
              <a:buFont typeface="Arial" panose="020B0604020202020204" pitchFamily="34" charset="0"/>
              <a:buChar char="•"/>
            </a:pPr>
            <a:r>
              <a:rPr lang="en-US" sz="2000" dirty="0"/>
              <a:t>In this design decision, the AzureFoundation is deploying a single Azure Region (data center) and a Site to Site VPN.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VPN is configured with Active/Active so that the on premise enterprise router can have a redundant connections to the site.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site is allocated a /18 address space, with five VNETs configured in a Hub and Spoke topology.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Workloads are usually deployed in the Spokes of the network with the exception of common services like resilient identity.</a:t>
            </a:r>
          </a:p>
        </p:txBody>
      </p:sp>
      <p:pic>
        <p:nvPicPr>
          <p:cNvPr id="7" name="Picture 6">
            <a:extLst>
              <a:ext uri="{FF2B5EF4-FFF2-40B4-BE49-F238E27FC236}">
                <a16:creationId xmlns:a16="http://schemas.microsoft.com/office/drawing/2014/main" id="{9D955939-F6FD-4B20-BDDB-8E4005E16995}"/>
              </a:ext>
            </a:extLst>
          </p:cNvPr>
          <p:cNvPicPr>
            <a:picLocks noChangeAspect="1"/>
          </p:cNvPicPr>
          <p:nvPr/>
        </p:nvPicPr>
        <p:blipFill>
          <a:blip r:embed="rId3"/>
          <a:stretch>
            <a:fillRect/>
          </a:stretch>
        </p:blipFill>
        <p:spPr>
          <a:xfrm>
            <a:off x="5913437" y="1252376"/>
            <a:ext cx="5471317" cy="5177160"/>
          </a:xfrm>
          <a:prstGeom prst="rect">
            <a:avLst/>
          </a:prstGeom>
        </p:spPr>
      </p:pic>
    </p:spTree>
    <p:extLst>
      <p:ext uri="{BB962C8B-B14F-4D97-AF65-F5344CB8AC3E}">
        <p14:creationId xmlns:p14="http://schemas.microsoft.com/office/powerpoint/2010/main" val="391975626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49E11-86B1-4A09-879D-CC6CB583C137}"/>
              </a:ext>
            </a:extLst>
          </p:cNvPr>
          <p:cNvSpPr>
            <a:spLocks noGrp="1"/>
          </p:cNvSpPr>
          <p:nvPr>
            <p:ph type="title"/>
          </p:nvPr>
        </p:nvSpPr>
        <p:spPr/>
        <p:txBody>
          <a:bodyPr/>
          <a:lstStyle/>
          <a:p>
            <a:r>
              <a:rPr lang="en-US" dirty="0"/>
              <a:t>AzureFoundation with Two Regions</a:t>
            </a:r>
          </a:p>
        </p:txBody>
      </p:sp>
      <p:pic>
        <p:nvPicPr>
          <p:cNvPr id="4" name="Picture 3">
            <a:extLst>
              <a:ext uri="{FF2B5EF4-FFF2-40B4-BE49-F238E27FC236}">
                <a16:creationId xmlns:a16="http://schemas.microsoft.com/office/drawing/2014/main" id="{78CB10A6-FEA2-4958-8A12-D8C23BAF6A45}"/>
              </a:ext>
            </a:extLst>
          </p:cNvPr>
          <p:cNvPicPr>
            <a:picLocks noChangeAspect="1"/>
          </p:cNvPicPr>
          <p:nvPr/>
        </p:nvPicPr>
        <p:blipFill>
          <a:blip r:embed="rId3"/>
          <a:stretch>
            <a:fillRect/>
          </a:stretch>
        </p:blipFill>
        <p:spPr>
          <a:xfrm>
            <a:off x="6142037" y="1225194"/>
            <a:ext cx="5406778" cy="5367960"/>
          </a:xfrm>
          <a:prstGeom prst="rect">
            <a:avLst/>
          </a:prstGeom>
        </p:spPr>
      </p:pic>
      <p:sp>
        <p:nvSpPr>
          <p:cNvPr id="3" name="Text Placeholder 2">
            <a:extLst>
              <a:ext uri="{FF2B5EF4-FFF2-40B4-BE49-F238E27FC236}">
                <a16:creationId xmlns:a16="http://schemas.microsoft.com/office/drawing/2014/main" id="{4175BE18-6366-4D6B-9CC7-023348C10A63}"/>
              </a:ext>
            </a:extLst>
          </p:cNvPr>
          <p:cNvSpPr>
            <a:spLocks noGrp="1"/>
          </p:cNvSpPr>
          <p:nvPr>
            <p:ph type="body" sz="quarter" idx="10"/>
          </p:nvPr>
        </p:nvSpPr>
        <p:spPr>
          <a:xfrm>
            <a:off x="274638" y="1212850"/>
            <a:ext cx="4648199" cy="2862322"/>
          </a:xfrm>
        </p:spPr>
        <p:txBody>
          <a:bodyPr/>
          <a:lstStyle/>
          <a:p>
            <a:pPr marL="342900" indent="-342900">
              <a:buFont typeface="Arial" panose="020B0604020202020204" pitchFamily="34" charset="0"/>
              <a:buChar char="•"/>
            </a:pPr>
            <a:r>
              <a:rPr lang="en-US" sz="2000" dirty="0"/>
              <a:t>With two regions, Site 1 and Site 2, the ability to have a georedundant cloud is enabled. </a:t>
            </a:r>
          </a:p>
          <a:p>
            <a:pPr marL="342900" indent="-342900">
              <a:buFont typeface="Arial" panose="020B0604020202020204" pitchFamily="34" charset="0"/>
              <a:buChar char="•"/>
            </a:pPr>
            <a:r>
              <a:rPr lang="en-US" sz="2000" dirty="0"/>
              <a:t>Site 1 and Site 2 are interconnected with a Vnet2Vnet connection.</a:t>
            </a:r>
          </a:p>
          <a:p>
            <a:pPr marL="342900" indent="-342900">
              <a:buFont typeface="Arial" panose="020B0604020202020204" pitchFamily="34" charset="0"/>
              <a:buChar char="•"/>
            </a:pPr>
            <a:r>
              <a:rPr lang="en-US" sz="2000" dirty="0"/>
              <a:t>The use of two connections per VPN allows for an Active/Active VPN tunnel for availability.</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3826727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111F-5E6F-445D-8FDD-B3271199E84D}"/>
              </a:ext>
            </a:extLst>
          </p:cNvPr>
          <p:cNvSpPr>
            <a:spLocks noGrp="1"/>
          </p:cNvSpPr>
          <p:nvPr>
            <p:ph type="title"/>
          </p:nvPr>
        </p:nvSpPr>
        <p:spPr/>
        <p:txBody>
          <a:bodyPr/>
          <a:lstStyle/>
          <a:p>
            <a:r>
              <a:rPr lang="en-US" dirty="0"/>
              <a:t>AzureFoundation with Four Regions</a:t>
            </a:r>
          </a:p>
        </p:txBody>
      </p:sp>
      <p:sp>
        <p:nvSpPr>
          <p:cNvPr id="3" name="Text Placeholder 2">
            <a:extLst>
              <a:ext uri="{FF2B5EF4-FFF2-40B4-BE49-F238E27FC236}">
                <a16:creationId xmlns:a16="http://schemas.microsoft.com/office/drawing/2014/main" id="{6641A226-DC63-47E9-94D6-8A0B93EABB94}"/>
              </a:ext>
            </a:extLst>
          </p:cNvPr>
          <p:cNvSpPr>
            <a:spLocks noGrp="1"/>
          </p:cNvSpPr>
          <p:nvPr>
            <p:ph type="body" sz="quarter" idx="10"/>
          </p:nvPr>
        </p:nvSpPr>
        <p:spPr>
          <a:xfrm>
            <a:off x="274638" y="1212850"/>
            <a:ext cx="3047999" cy="4955203"/>
          </a:xfrm>
        </p:spPr>
        <p:txBody>
          <a:bodyPr/>
          <a:lstStyle/>
          <a:p>
            <a:pPr marL="342900" indent="-342900">
              <a:buFont typeface="Arial" panose="020B0604020202020204" pitchFamily="34" charset="0"/>
              <a:buChar char="•"/>
            </a:pPr>
            <a:r>
              <a:rPr lang="en-US" sz="2000" dirty="0"/>
              <a:t>With the other two regions added, the ability to have a regional pair in a community cloud, like the Azure Government community cloud is enabled.</a:t>
            </a:r>
          </a:p>
          <a:p>
            <a:pPr marL="342900" indent="-342900">
              <a:buFont typeface="Arial" panose="020B0604020202020204" pitchFamily="34" charset="0"/>
              <a:buChar char="•"/>
            </a:pPr>
            <a:r>
              <a:rPr lang="en-US" sz="2000" dirty="0"/>
              <a:t>A Site2Site between the clouds is optional to integrate components as required.  For example identity (Domain controller synchronization)</a:t>
            </a:r>
          </a:p>
        </p:txBody>
      </p:sp>
      <p:pic>
        <p:nvPicPr>
          <p:cNvPr id="4" name="Picture 3">
            <a:extLst>
              <a:ext uri="{FF2B5EF4-FFF2-40B4-BE49-F238E27FC236}">
                <a16:creationId xmlns:a16="http://schemas.microsoft.com/office/drawing/2014/main" id="{5343605B-C3A0-46F5-A976-1E2F5337BBA5}"/>
              </a:ext>
            </a:extLst>
          </p:cNvPr>
          <p:cNvPicPr>
            <a:picLocks noChangeAspect="1"/>
          </p:cNvPicPr>
          <p:nvPr/>
        </p:nvPicPr>
        <p:blipFill>
          <a:blip r:embed="rId3"/>
          <a:stretch>
            <a:fillRect/>
          </a:stretch>
        </p:blipFill>
        <p:spPr>
          <a:xfrm>
            <a:off x="3627437" y="1058862"/>
            <a:ext cx="8618915" cy="5546010"/>
          </a:xfrm>
          <a:prstGeom prst="rect">
            <a:avLst/>
          </a:prstGeom>
        </p:spPr>
      </p:pic>
    </p:spTree>
    <p:extLst>
      <p:ext uri="{BB962C8B-B14F-4D97-AF65-F5344CB8AC3E}">
        <p14:creationId xmlns:p14="http://schemas.microsoft.com/office/powerpoint/2010/main" val="197700381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1AF8-BDAB-47B3-9E22-976699D649B8}"/>
              </a:ext>
            </a:extLst>
          </p:cNvPr>
          <p:cNvSpPr>
            <a:spLocks noGrp="1"/>
          </p:cNvSpPr>
          <p:nvPr>
            <p:ph type="title"/>
          </p:nvPr>
        </p:nvSpPr>
        <p:spPr/>
        <p:txBody>
          <a:bodyPr/>
          <a:lstStyle/>
          <a:p>
            <a:r>
              <a:rPr lang="en-US" dirty="0"/>
              <a:t>AzureFoundation with Redundancy</a:t>
            </a:r>
          </a:p>
        </p:txBody>
      </p:sp>
      <p:sp>
        <p:nvSpPr>
          <p:cNvPr id="3" name="Text Placeholder 2">
            <a:extLst>
              <a:ext uri="{FF2B5EF4-FFF2-40B4-BE49-F238E27FC236}">
                <a16:creationId xmlns:a16="http://schemas.microsoft.com/office/drawing/2014/main" id="{745DA949-CB88-4590-8797-70555276DA8E}"/>
              </a:ext>
            </a:extLst>
          </p:cNvPr>
          <p:cNvSpPr>
            <a:spLocks noGrp="1"/>
          </p:cNvSpPr>
          <p:nvPr>
            <p:ph type="body" sz="quarter" idx="10"/>
          </p:nvPr>
        </p:nvSpPr>
        <p:spPr>
          <a:xfrm>
            <a:off x="274638" y="1212850"/>
            <a:ext cx="2723409" cy="3631763"/>
          </a:xfrm>
        </p:spPr>
        <p:txBody>
          <a:bodyPr/>
          <a:lstStyle/>
          <a:p>
            <a:pPr marL="342900" indent="-342900">
              <a:buFont typeface="Arial" panose="020B0604020202020204" pitchFamily="34" charset="0"/>
              <a:buChar char="•"/>
            </a:pPr>
            <a:r>
              <a:rPr lang="en-US" sz="2000" dirty="0"/>
              <a:t>Adding a second on premise location and router will enable site redundancy on the customers network.</a:t>
            </a:r>
          </a:p>
          <a:p>
            <a:pPr marL="342900" indent="-342900">
              <a:buFont typeface="Arial" panose="020B0604020202020204" pitchFamily="34" charset="0"/>
              <a:buChar char="•"/>
            </a:pPr>
            <a:r>
              <a:rPr lang="en-US" sz="2000" dirty="0"/>
              <a:t>Single tunnel failures will be tolerated by dynamic routing technology.</a:t>
            </a:r>
          </a:p>
          <a:p>
            <a:pPr marL="342900" indent="-342900">
              <a:buFont typeface="Arial" panose="020B0604020202020204" pitchFamily="34" charset="0"/>
              <a:buChar char="•"/>
            </a:pPr>
            <a:endParaRPr lang="en-US" sz="2000" dirty="0"/>
          </a:p>
        </p:txBody>
      </p:sp>
      <p:pic>
        <p:nvPicPr>
          <p:cNvPr id="4" name="Picture 3">
            <a:extLst>
              <a:ext uri="{FF2B5EF4-FFF2-40B4-BE49-F238E27FC236}">
                <a16:creationId xmlns:a16="http://schemas.microsoft.com/office/drawing/2014/main" id="{380AE3B1-C26B-43F3-B1A4-6F9F8FDD5B53}"/>
              </a:ext>
            </a:extLst>
          </p:cNvPr>
          <p:cNvPicPr>
            <a:picLocks noChangeAspect="1"/>
          </p:cNvPicPr>
          <p:nvPr/>
        </p:nvPicPr>
        <p:blipFill>
          <a:blip r:embed="rId3"/>
          <a:stretch>
            <a:fillRect/>
          </a:stretch>
        </p:blipFill>
        <p:spPr>
          <a:xfrm>
            <a:off x="3094037" y="1058862"/>
            <a:ext cx="8974176" cy="5774610"/>
          </a:xfrm>
          <a:prstGeom prst="rect">
            <a:avLst/>
          </a:prstGeom>
        </p:spPr>
      </p:pic>
    </p:spTree>
    <p:extLst>
      <p:ext uri="{BB962C8B-B14F-4D97-AF65-F5344CB8AC3E}">
        <p14:creationId xmlns:p14="http://schemas.microsoft.com/office/powerpoint/2010/main" val="108384264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4865947"/>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Four Datacenters</a:t>
            </a:r>
          </a:p>
          <a:p>
            <a:pPr>
              <a:lnSpc>
                <a:spcPct val="90000"/>
              </a:lnSpc>
              <a:spcAft>
                <a:spcPts val="600"/>
              </a:spcAft>
            </a:pPr>
            <a:r>
              <a:rPr lang="en-US" sz="2000" dirty="0">
                <a:gradFill>
                  <a:gsLst>
                    <a:gs pos="1250">
                      <a:schemeClr val="tx2"/>
                    </a:gs>
                    <a:gs pos="99000">
                      <a:schemeClr val="tx2"/>
                    </a:gs>
                  </a:gsLst>
                  <a:lin ang="5400000" scaled="0"/>
                </a:gradFill>
              </a:rPr>
              <a:t>Hybrid Connectivity</a:t>
            </a:r>
          </a:p>
          <a:p>
            <a:pPr>
              <a:lnSpc>
                <a:spcPct val="90000"/>
              </a:lnSpc>
              <a:spcAft>
                <a:spcPts val="600"/>
              </a:spcAft>
            </a:pPr>
            <a:r>
              <a:rPr lang="en-US" sz="2000" dirty="0">
                <a:gradFill>
                  <a:gsLst>
                    <a:gs pos="1250">
                      <a:schemeClr val="tx2"/>
                    </a:gs>
                    <a:gs pos="99000">
                      <a:schemeClr val="tx2"/>
                    </a:gs>
                  </a:gsLst>
                  <a:lin ang="5400000" scaled="0"/>
                </a:gradFill>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Hybrid Network</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Centralized Network and Identity</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VNET Peering and Gateways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Named Subnets, NSG and USR</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Network Virtual Appliance ready.</a:t>
            </a: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sp>
        <p:nvSpPr>
          <p:cNvPr id="2" name="Title 1"/>
          <p:cNvSpPr>
            <a:spLocks noGrp="1"/>
          </p:cNvSpPr>
          <p:nvPr>
            <p:ph type="title"/>
          </p:nvPr>
        </p:nvSpPr>
        <p:spPr/>
        <p:txBody>
          <a:bodyPr/>
          <a:lstStyle/>
          <a:p>
            <a:r>
              <a:rPr lang="en-US" dirty="0"/>
              <a:t>Hybrid Network Integration</a:t>
            </a:r>
          </a:p>
        </p:txBody>
      </p:sp>
      <p:pic>
        <p:nvPicPr>
          <p:cNvPr id="6" name="Picture 5"/>
          <p:cNvPicPr>
            <a:picLocks noChangeAspect="1"/>
          </p:cNvPicPr>
          <p:nvPr/>
        </p:nvPicPr>
        <p:blipFill>
          <a:blip r:embed="rId3"/>
          <a:stretch>
            <a:fillRect/>
          </a:stretch>
        </p:blipFill>
        <p:spPr>
          <a:xfrm>
            <a:off x="3932237" y="1135062"/>
            <a:ext cx="8370668" cy="5326062"/>
          </a:xfrm>
          <a:prstGeom prst="rect">
            <a:avLst/>
          </a:prstGeom>
        </p:spPr>
      </p:pic>
    </p:spTree>
    <p:extLst>
      <p:ext uri="{BB962C8B-B14F-4D97-AF65-F5344CB8AC3E}">
        <p14:creationId xmlns:p14="http://schemas.microsoft.com/office/powerpoint/2010/main" val="88029498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Built In Security</a:t>
            </a:r>
          </a:p>
        </p:txBody>
      </p:sp>
      <p:sp>
        <p:nvSpPr>
          <p:cNvPr id="3" name="Text Placeholder 2"/>
          <p:cNvSpPr>
            <a:spLocks noGrp="1"/>
          </p:cNvSpPr>
          <p:nvPr>
            <p:ph type="body" sz="quarter" idx="10"/>
          </p:nvPr>
        </p:nvSpPr>
        <p:spPr>
          <a:xfrm>
            <a:off x="274640" y="1212849"/>
            <a:ext cx="4190998" cy="4001095"/>
          </a:xfrm>
        </p:spPr>
        <p:txBody>
          <a:bodyPr/>
          <a:lstStyle/>
          <a:p>
            <a:r>
              <a:rPr lang="en-US" sz="2000" dirty="0">
                <a:gradFill>
                  <a:gsLst>
                    <a:gs pos="1250">
                      <a:schemeClr val="tx2"/>
                    </a:gs>
                    <a:gs pos="99000">
                      <a:schemeClr val="tx2"/>
                    </a:gs>
                  </a:gsLst>
                  <a:lin ang="5400000" scaled="0"/>
                </a:gradFill>
                <a:latin typeface="+mn-lt"/>
              </a:rPr>
              <a:t>Network Security Group:</a:t>
            </a:r>
          </a:p>
          <a:p>
            <a:r>
              <a:rPr lang="en-US" sz="2000" dirty="0">
                <a:gradFill>
                  <a:gsLst>
                    <a:gs pos="1250">
                      <a:schemeClr val="tx2"/>
                    </a:gs>
                    <a:gs pos="99000">
                      <a:schemeClr val="tx2"/>
                    </a:gs>
                  </a:gsLst>
                  <a:lin ang="5400000" scaled="0"/>
                </a:gradFill>
                <a:latin typeface="+mn-lt"/>
              </a:rPr>
              <a:t>External Subnet DMZ  (deny all unless expressly permitted)</a:t>
            </a:r>
          </a:p>
          <a:p>
            <a:r>
              <a:rPr lang="en-US" sz="2000" dirty="0">
                <a:gradFill>
                  <a:gsLst>
                    <a:gs pos="1250">
                      <a:schemeClr val="tx2"/>
                    </a:gs>
                    <a:gs pos="99000">
                      <a:schemeClr val="tx2"/>
                    </a:gs>
                  </a:gsLst>
                  <a:lin ang="5400000" scaled="0"/>
                </a:gradFill>
                <a:latin typeface="+mn-lt"/>
              </a:rPr>
              <a:t>Internal Networks</a:t>
            </a:r>
          </a:p>
          <a:p>
            <a:pPr marL="755171" lvl="1" indent="-457200">
              <a:buFont typeface="+mj-lt"/>
              <a:buAutoNum type="arabicPeriod"/>
            </a:pPr>
            <a:r>
              <a:rPr lang="en-US" sz="2000" dirty="0">
                <a:gradFill>
                  <a:gsLst>
                    <a:gs pos="1250">
                      <a:schemeClr val="tx2"/>
                    </a:gs>
                    <a:gs pos="99000">
                      <a:schemeClr val="tx2"/>
                    </a:gs>
                  </a:gsLst>
                  <a:lin ang="5400000" scaled="0"/>
                </a:gradFill>
              </a:rPr>
              <a:t>Web</a:t>
            </a:r>
          </a:p>
          <a:p>
            <a:pPr marL="755171" lvl="1" indent="-457200">
              <a:buFont typeface="+mj-lt"/>
              <a:buAutoNum type="arabicPeriod"/>
            </a:pPr>
            <a:r>
              <a:rPr lang="en-US" sz="2000" dirty="0">
                <a:gradFill>
                  <a:gsLst>
                    <a:gs pos="1250">
                      <a:schemeClr val="tx2"/>
                    </a:gs>
                    <a:gs pos="99000">
                      <a:schemeClr val="tx2"/>
                    </a:gs>
                  </a:gsLst>
                  <a:lin ang="5400000" scaled="0"/>
                </a:gradFill>
              </a:rPr>
              <a:t>App</a:t>
            </a:r>
          </a:p>
          <a:p>
            <a:pPr marL="755171" lvl="1" indent="-457200">
              <a:buFont typeface="+mj-lt"/>
              <a:buAutoNum type="arabicPeriod"/>
            </a:pPr>
            <a:r>
              <a:rPr lang="en-US" sz="2000" dirty="0">
                <a:gradFill>
                  <a:gsLst>
                    <a:gs pos="1250">
                      <a:schemeClr val="tx2"/>
                    </a:gs>
                    <a:gs pos="99000">
                      <a:schemeClr val="tx2"/>
                    </a:gs>
                  </a:gsLst>
                  <a:lin ang="5400000" scaled="0"/>
                </a:gradFill>
              </a:rPr>
              <a:t>Database</a:t>
            </a:r>
          </a:p>
          <a:p>
            <a:pPr marL="755171" lvl="1" indent="-457200">
              <a:buFont typeface="+mj-lt"/>
              <a:buAutoNum type="arabicPeriod"/>
            </a:pPr>
            <a:r>
              <a:rPr lang="en-US" sz="2000" dirty="0">
                <a:gradFill>
                  <a:gsLst>
                    <a:gs pos="1250">
                      <a:schemeClr val="tx2"/>
                    </a:gs>
                    <a:gs pos="99000">
                      <a:schemeClr val="tx2"/>
                    </a:gs>
                  </a:gsLst>
                  <a:lin ang="5400000" scaled="0"/>
                </a:gradFill>
              </a:rPr>
              <a:t>User Tiers</a:t>
            </a:r>
          </a:p>
          <a:p>
            <a:pPr marL="287338" lvl="1" indent="-287338">
              <a:spcBef>
                <a:spcPts val="1224"/>
              </a:spcBef>
              <a:buClr>
                <a:schemeClr val="tx1"/>
              </a:buClr>
            </a:pPr>
            <a:r>
              <a:rPr lang="en-US" sz="2000" dirty="0">
                <a:gradFill>
                  <a:gsLst>
                    <a:gs pos="1250">
                      <a:schemeClr val="tx2"/>
                    </a:gs>
                    <a:gs pos="99000">
                      <a:schemeClr val="tx2"/>
                    </a:gs>
                  </a:gsLst>
                  <a:lin ang="5400000" scaled="0"/>
                </a:gradFill>
              </a:rPr>
              <a:t>User Defined Routing (Coming Soon)</a:t>
            </a:r>
          </a:p>
          <a:p>
            <a:pPr marL="755171" lvl="1" indent="-457200">
              <a:buFont typeface="+mj-lt"/>
              <a:buAutoNum type="arabicPeriod"/>
            </a:pPr>
            <a:endParaRPr lang="en-US" sz="2000" dirty="0">
              <a:gradFill>
                <a:gsLst>
                  <a:gs pos="1250">
                    <a:schemeClr val="tx2"/>
                  </a:gs>
                  <a:gs pos="99000">
                    <a:schemeClr val="tx2"/>
                  </a:gs>
                </a:gsLst>
                <a:lin ang="5400000" scaled="0"/>
              </a:gradFill>
            </a:endParaRPr>
          </a:p>
        </p:txBody>
      </p:sp>
      <p:sp>
        <p:nvSpPr>
          <p:cNvPr id="5" name="Rectangle 4"/>
          <p:cNvSpPr/>
          <p:nvPr/>
        </p:nvSpPr>
        <p:spPr>
          <a:xfrm>
            <a:off x="350837" y="6316662"/>
            <a:ext cx="10591800" cy="369332"/>
          </a:xfrm>
          <a:prstGeom prst="rect">
            <a:avLst/>
          </a:prstGeom>
        </p:spPr>
        <p:txBody>
          <a:bodyPr wrap="square">
            <a:spAutoFit/>
          </a:bodyPr>
          <a:lstStyle/>
          <a:p>
            <a:r>
              <a:rPr lang="en-US" dirty="0"/>
              <a:t>https://azure.microsoft.com/en-us/documentation/articles/best-practices-network-security/</a:t>
            </a:r>
          </a:p>
        </p:txBody>
      </p:sp>
      <p:pic>
        <p:nvPicPr>
          <p:cNvPr id="6" name="Picture 5"/>
          <p:cNvPicPr>
            <a:picLocks noChangeAspect="1"/>
          </p:cNvPicPr>
          <p:nvPr/>
        </p:nvPicPr>
        <p:blipFill>
          <a:blip r:embed="rId3"/>
          <a:stretch>
            <a:fillRect/>
          </a:stretch>
        </p:blipFill>
        <p:spPr>
          <a:xfrm>
            <a:off x="3500569" y="1263959"/>
            <a:ext cx="8663634" cy="3949985"/>
          </a:xfrm>
          <a:prstGeom prst="rect">
            <a:avLst/>
          </a:prstGeom>
        </p:spPr>
      </p:pic>
    </p:spTree>
    <p:extLst>
      <p:ext uri="{BB962C8B-B14F-4D97-AF65-F5344CB8AC3E}">
        <p14:creationId xmlns:p14="http://schemas.microsoft.com/office/powerpoint/2010/main" val="355641627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 VNET Design </a:t>
            </a:r>
          </a:p>
        </p:txBody>
      </p:sp>
      <p:sp>
        <p:nvSpPr>
          <p:cNvPr id="3" name="Text Placeholder 2"/>
          <p:cNvSpPr>
            <a:spLocks noGrp="1"/>
          </p:cNvSpPr>
          <p:nvPr>
            <p:ph type="body" sz="quarter" idx="10"/>
          </p:nvPr>
        </p:nvSpPr>
        <p:spPr>
          <a:xfrm>
            <a:off x="274639" y="1212849"/>
            <a:ext cx="5486399" cy="5232202"/>
          </a:xfrm>
        </p:spPr>
        <p:txBody>
          <a:bodyPr/>
          <a:lstStyle/>
          <a:p>
            <a:r>
              <a:rPr lang="en-US" sz="2000" dirty="0"/>
              <a:t>RFC 1918 IPv4 addresses THEY ARE FREE!</a:t>
            </a:r>
          </a:p>
          <a:p>
            <a:r>
              <a:rPr lang="en-US" sz="2000" dirty="0"/>
              <a:t>10.0.0.0/16 (Suggest starting at 10.128.0.0)</a:t>
            </a:r>
          </a:p>
          <a:p>
            <a:r>
              <a:rPr lang="en-US" sz="2000" dirty="0"/>
              <a:t>172.16.0.0/16 (172.16.0.0 – 172.16.31.255.255)</a:t>
            </a:r>
          </a:p>
          <a:p>
            <a:r>
              <a:rPr lang="en-US" sz="2000" dirty="0"/>
              <a:t>Goal:  Avoid Conflict</a:t>
            </a:r>
          </a:p>
          <a:p>
            <a:r>
              <a:rPr lang="en-US" sz="2000" dirty="0"/>
              <a:t>Could you assign a Class B IP Address to host four Azure datacenters?  </a:t>
            </a:r>
          </a:p>
          <a:p>
            <a:pPr marL="171450" lvl="1" indent="-171450">
              <a:buFont typeface="Arial" panose="020B0604020202020204" pitchFamily="34" charset="0"/>
              <a:buChar char="•"/>
            </a:pPr>
            <a:r>
              <a:rPr lang="en-US" dirty="0"/>
              <a:t>Common response:  “we are only putting a few things in Azure why do I need 65,000+ hosts?”</a:t>
            </a:r>
          </a:p>
          <a:p>
            <a:pPr marL="171450" lvl="1" indent="-171450">
              <a:buFont typeface="Arial" panose="020B0604020202020204" pitchFamily="34" charset="0"/>
              <a:buChar char="•"/>
            </a:pPr>
            <a:r>
              <a:rPr lang="en-US" dirty="0"/>
              <a:t>Remember the goal and that RFC 1918 addresses are Free.</a:t>
            </a:r>
          </a:p>
          <a:p>
            <a:r>
              <a:rPr lang="en-US" sz="2000" dirty="0"/>
              <a:t>The AzureFoundation will use the /16 to address up to four Azure locations with a highly available geo-redundant secure network layout that will enable most workloads.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4282" y="1516062"/>
            <a:ext cx="6283066" cy="4188710"/>
          </a:xfrm>
          <a:prstGeom prst="rect">
            <a:avLst/>
          </a:prstGeom>
        </p:spPr>
      </p:pic>
    </p:spTree>
    <p:extLst>
      <p:ext uri="{BB962C8B-B14F-4D97-AF65-F5344CB8AC3E}">
        <p14:creationId xmlns:p14="http://schemas.microsoft.com/office/powerpoint/2010/main" val="109534887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 Virtual Network Appliances</a:t>
            </a:r>
          </a:p>
        </p:txBody>
      </p:sp>
      <p:sp>
        <p:nvSpPr>
          <p:cNvPr id="3" name="Text Placeholder 2"/>
          <p:cNvSpPr>
            <a:spLocks noGrp="1"/>
          </p:cNvSpPr>
          <p:nvPr>
            <p:ph type="body" sz="quarter" idx="10"/>
          </p:nvPr>
        </p:nvSpPr>
        <p:spPr>
          <a:xfrm>
            <a:off x="274639" y="1212849"/>
            <a:ext cx="5486399" cy="5724644"/>
          </a:xfrm>
        </p:spPr>
        <p:txBody>
          <a:bodyPr/>
          <a:lstStyle/>
          <a:p>
            <a:r>
              <a:rPr lang="en-US" sz="2000" dirty="0"/>
              <a:t>Azure’s Software Defined Networking gives administrators the ability to control routing with User Defined Routing.  </a:t>
            </a:r>
          </a:p>
          <a:p>
            <a:r>
              <a:rPr lang="en-US" sz="2000" dirty="0"/>
              <a:t>Virtual Network Security Appliances Use Cases:</a:t>
            </a:r>
          </a:p>
          <a:p>
            <a:pPr marL="342900" indent="-342900">
              <a:buFont typeface="Arial" panose="020B0604020202020204" pitchFamily="34" charset="0"/>
              <a:buChar char="•"/>
            </a:pPr>
            <a:r>
              <a:rPr lang="en-US" sz="2000" dirty="0"/>
              <a:t>Authentication and authorization prior to allowing access to your application</a:t>
            </a:r>
          </a:p>
          <a:p>
            <a:pPr marL="342900" indent="-342900">
              <a:buFont typeface="Arial" panose="020B0604020202020204" pitchFamily="34" charset="0"/>
              <a:buChar char="•"/>
            </a:pPr>
            <a:r>
              <a:rPr lang="en-US" sz="2000" dirty="0"/>
              <a:t>Intrusion detection and intrusion response</a:t>
            </a:r>
          </a:p>
          <a:p>
            <a:pPr marL="342900" indent="-342900">
              <a:buFont typeface="Arial" panose="020B0604020202020204" pitchFamily="34" charset="0"/>
              <a:buChar char="•"/>
            </a:pPr>
            <a:r>
              <a:rPr lang="en-US" sz="2000" dirty="0"/>
              <a:t>Application layer inspection for high-level protocols</a:t>
            </a:r>
          </a:p>
          <a:p>
            <a:pPr marL="342900" indent="-342900">
              <a:buFont typeface="Arial" panose="020B0604020202020204" pitchFamily="34" charset="0"/>
              <a:buChar char="•"/>
            </a:pPr>
            <a:r>
              <a:rPr lang="en-US" sz="2000" dirty="0"/>
              <a:t>URL filtering</a:t>
            </a:r>
          </a:p>
          <a:p>
            <a:pPr marL="342900" indent="-342900">
              <a:buFont typeface="Arial" panose="020B0604020202020204" pitchFamily="34" charset="0"/>
              <a:buChar char="•"/>
            </a:pPr>
            <a:r>
              <a:rPr lang="en-US" sz="2000" dirty="0"/>
              <a:t>Network level antivirus and antimalware</a:t>
            </a:r>
          </a:p>
          <a:p>
            <a:pPr marL="342900" indent="-342900">
              <a:buFont typeface="Arial" panose="020B0604020202020204" pitchFamily="34" charset="0"/>
              <a:buChar char="•"/>
            </a:pPr>
            <a:r>
              <a:rPr lang="en-US" sz="2000" dirty="0"/>
              <a:t>Anti-bot protection</a:t>
            </a:r>
          </a:p>
          <a:p>
            <a:pPr marL="342900" indent="-342900">
              <a:buFont typeface="Arial" panose="020B0604020202020204" pitchFamily="34" charset="0"/>
              <a:buChar char="•"/>
            </a:pPr>
            <a:r>
              <a:rPr lang="en-US" sz="2000" dirty="0"/>
              <a:t>Application access control</a:t>
            </a:r>
          </a:p>
          <a:p>
            <a:pPr marL="342900" indent="-342900">
              <a:buFont typeface="Arial" panose="020B0604020202020204" pitchFamily="34" charset="0"/>
              <a:buChar char="•"/>
            </a:pPr>
            <a:r>
              <a:rPr lang="en-US" sz="2000" dirty="0"/>
              <a:t>Additional DDoS protection (above the DDoS protection provided the Azure fabric itself)</a:t>
            </a:r>
          </a:p>
        </p:txBody>
      </p:sp>
      <p:pic>
        <p:nvPicPr>
          <p:cNvPr id="4" name="Picture 3"/>
          <p:cNvPicPr>
            <a:picLocks noChangeAspect="1"/>
          </p:cNvPicPr>
          <p:nvPr/>
        </p:nvPicPr>
        <p:blipFill>
          <a:blip r:embed="rId3"/>
          <a:stretch>
            <a:fillRect/>
          </a:stretch>
        </p:blipFill>
        <p:spPr>
          <a:xfrm>
            <a:off x="5913437" y="1668462"/>
            <a:ext cx="6317751" cy="4205747"/>
          </a:xfrm>
          <a:prstGeom prst="rect">
            <a:avLst/>
          </a:prstGeom>
        </p:spPr>
      </p:pic>
    </p:spTree>
    <p:extLst>
      <p:ext uri="{BB962C8B-B14F-4D97-AF65-F5344CB8AC3E}">
        <p14:creationId xmlns:p14="http://schemas.microsoft.com/office/powerpoint/2010/main" val="228917859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/16 versus /25</a:t>
            </a:r>
          </a:p>
        </p:txBody>
      </p:sp>
      <p:sp>
        <p:nvSpPr>
          <p:cNvPr id="3" name="Text Placeholder 2"/>
          <p:cNvSpPr>
            <a:spLocks noGrp="1"/>
          </p:cNvSpPr>
          <p:nvPr>
            <p:ph type="body" sz="quarter" idx="10"/>
          </p:nvPr>
        </p:nvSpPr>
        <p:spPr>
          <a:xfrm>
            <a:off x="274639" y="1177453"/>
            <a:ext cx="5486399" cy="4924425"/>
          </a:xfrm>
        </p:spPr>
        <p:txBody>
          <a:bodyPr/>
          <a:lstStyle/>
          <a:p>
            <a:pPr marL="342900" lvl="0" indent="-342900">
              <a:buFont typeface="Arial" panose="020B0604020202020204" pitchFamily="34" charset="0"/>
              <a:buChar char="•"/>
            </a:pPr>
            <a:r>
              <a:rPr lang="en-US" sz="2000" dirty="0"/>
              <a:t>The overlay of a Router and a Firewall subnets will consume all but 10 IP addresses for any workload.  Add a couple of domain controllers, 8 IP addresses, add in another infrastructure and the customer will have to request another set of IP addresses for any substantial workloads.</a:t>
            </a:r>
          </a:p>
          <a:p>
            <a:pPr marL="342900" lvl="0" indent="-342900">
              <a:buFont typeface="Arial" panose="020B0604020202020204" pitchFamily="34" charset="0"/>
              <a:buChar char="•"/>
            </a:pPr>
            <a:r>
              <a:rPr lang="en-US" sz="2000" dirty="0"/>
              <a:t>A /25 block approach, if played through a couple of years could result in a very disorganized network, difficult to manage and consistently requiring administration as IP workloads are added.</a:t>
            </a:r>
          </a:p>
          <a:p>
            <a:pPr marL="342900" lvl="0" indent="-342900">
              <a:buFont typeface="Arial" panose="020B0604020202020204" pitchFamily="34" charset="0"/>
              <a:buChar char="•"/>
            </a:pPr>
            <a:r>
              <a:rPr lang="en-US" sz="2000" dirty="0"/>
              <a:t>If the /25 approach uses public IP addresses, a large agency could consume a /16 of address space, which could be impossible to </a:t>
            </a:r>
            <a:r>
              <a:rPr lang="en-US" sz="2000"/>
              <a:t>procure.</a:t>
            </a:r>
            <a:endParaRPr lang="en-US" sz="2000" dirty="0"/>
          </a:p>
        </p:txBody>
      </p:sp>
      <p:sp>
        <p:nvSpPr>
          <p:cNvPr id="4" name="Text Placeholder 3"/>
          <p:cNvSpPr>
            <a:spLocks noGrp="1"/>
          </p:cNvSpPr>
          <p:nvPr>
            <p:ph type="body" sz="quarter" idx="11"/>
          </p:nvPr>
        </p:nvSpPr>
        <p:spPr>
          <a:xfrm>
            <a:off x="6675439" y="1212849"/>
            <a:ext cx="5486399" cy="5786199"/>
          </a:xfrm>
        </p:spPr>
        <p:txBody>
          <a:bodyPr vert="horz" wrap="square" lIns="146304" tIns="91440" rIns="146304" bIns="91440" rtlCol="0">
            <a:spAutoFit/>
          </a:bodyPr>
          <a:lstStyle/>
          <a:p>
            <a:pPr marL="342900" indent="-342900">
              <a:buFont typeface="Arial" panose="020B0604020202020204" pitchFamily="34" charset="0"/>
              <a:buChar char="•"/>
            </a:pPr>
            <a:r>
              <a:rPr lang="en-US" sz="2000" dirty="0"/>
              <a:t>By assigning each agency a /16 address block, summarization of cloud workloads are straight forward. Every subnet in the datacenter would be known by the agency and operations.</a:t>
            </a:r>
          </a:p>
          <a:p>
            <a:pPr marL="342900" indent="-342900">
              <a:buFont typeface="Arial" panose="020B0604020202020204" pitchFamily="34" charset="0"/>
              <a:buChar char="•"/>
            </a:pPr>
            <a:r>
              <a:rPr lang="en-US" sz="2000" dirty="0"/>
              <a:t>Automations can focus on a foundation that is well defined up front.  </a:t>
            </a:r>
          </a:p>
          <a:p>
            <a:pPr marL="342900" indent="-342900">
              <a:buFont typeface="Arial" panose="020B0604020202020204" pitchFamily="34" charset="0"/>
              <a:buChar char="•"/>
            </a:pPr>
            <a:r>
              <a:rPr lang="en-US" sz="2000" dirty="0"/>
              <a:t>Security can focus on a network foundation that is consistently deployed with ever agency, categorizing workloads based on business impact of the data and system functionality.  </a:t>
            </a:r>
          </a:p>
          <a:p>
            <a:pPr marL="342900" indent="-342900">
              <a:buFont typeface="Arial" panose="020B0604020202020204" pitchFamily="34" charset="0"/>
              <a:buChar char="•"/>
            </a:pPr>
            <a:r>
              <a:rPr lang="en-US" sz="2000" dirty="0"/>
              <a:t>Financial accounting of workloads based on the business function will be clearly depicted in the financial statements.</a:t>
            </a:r>
          </a:p>
          <a:p>
            <a:pPr marL="342900" indent="-342900">
              <a:buFont typeface="Arial" panose="020B0604020202020204" pitchFamily="34" charset="0"/>
              <a:buChar char="•"/>
            </a:pPr>
            <a:r>
              <a:rPr lang="en-US" sz="2000" dirty="0"/>
              <a:t>A consistent deployment on all of the agencies will eliminate all defects by having a process driven quality approach</a:t>
            </a:r>
          </a:p>
        </p:txBody>
      </p:sp>
    </p:spTree>
    <p:extLst>
      <p:ext uri="{BB962C8B-B14F-4D97-AF65-F5344CB8AC3E}">
        <p14:creationId xmlns:p14="http://schemas.microsoft.com/office/powerpoint/2010/main" val="336343265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768445" y="3474064"/>
            <a:ext cx="4297071"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dirty="0">
                <a:gradFill>
                  <a:gsLst>
                    <a:gs pos="82143">
                      <a:srgbClr val="505050"/>
                    </a:gs>
                    <a:gs pos="50000">
                      <a:srgbClr val="505050"/>
                    </a:gs>
                  </a:gsLst>
                  <a:lin ang="5400000" scaled="0"/>
                </a:gradFill>
                <a:latin typeface="Segoe UI Semilight"/>
              </a:rPr>
              <a:t>Build freely, deploy anywhere</a:t>
            </a:r>
          </a:p>
        </p:txBody>
      </p:sp>
      <p:sp>
        <p:nvSpPr>
          <p:cNvPr id="22" name="Rectangle 21"/>
          <p:cNvSpPr/>
          <p:nvPr/>
        </p:nvSpPr>
        <p:spPr>
          <a:xfrm>
            <a:off x="6768444" y="2294177"/>
            <a:ext cx="4203946"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dirty="0">
                <a:gradFill>
                  <a:gsLst>
                    <a:gs pos="82143">
                      <a:srgbClr val="505050"/>
                    </a:gs>
                    <a:gs pos="50000">
                      <a:srgbClr val="505050"/>
                    </a:gs>
                  </a:gsLst>
                  <a:lin ang="5400000" scaled="0"/>
                </a:gradFill>
                <a:latin typeface="Segoe UI Semilight"/>
              </a:rPr>
              <a:t>Power decisions &amp; apps with insights</a:t>
            </a:r>
          </a:p>
        </p:txBody>
      </p:sp>
      <p:sp>
        <p:nvSpPr>
          <p:cNvPr id="23" name="Rectangle 22"/>
          <p:cNvSpPr/>
          <p:nvPr/>
        </p:nvSpPr>
        <p:spPr>
          <a:xfrm>
            <a:off x="6768445" y="4653952"/>
            <a:ext cx="2799848"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dirty="0">
                <a:gradFill>
                  <a:gsLst>
                    <a:gs pos="82143">
                      <a:srgbClr val="505050"/>
                    </a:gs>
                    <a:gs pos="50000">
                      <a:srgbClr val="505050"/>
                    </a:gs>
                  </a:gsLst>
                  <a:lin ang="5400000" scaled="0"/>
                </a:gradFill>
                <a:latin typeface="Segoe UI Semilight"/>
              </a:rPr>
              <a:t>Protect your business</a:t>
            </a:r>
          </a:p>
        </p:txBody>
      </p:sp>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dirty="0">
                <a:gradFill>
                  <a:gsLst>
                    <a:gs pos="82143">
                      <a:srgbClr val="505050"/>
                    </a:gs>
                    <a:gs pos="50000">
                      <a:srgbClr val="505050"/>
                    </a:gs>
                  </a:gsLst>
                  <a:lin ang="5400000" scaled="0"/>
                </a:gradFill>
                <a:latin typeface="Segoe UI Semilight"/>
              </a:rPr>
              <a:t>Accelerate innovation with the cloud</a:t>
            </a:r>
          </a:p>
        </p:txBody>
      </p:sp>
      <p:grpSp>
        <p:nvGrpSpPr>
          <p:cNvPr id="27" name="Group 26"/>
          <p:cNvGrpSpPr/>
          <p:nvPr/>
        </p:nvGrpSpPr>
        <p:grpSpPr>
          <a:xfrm>
            <a:off x="6007741" y="2431933"/>
            <a:ext cx="656923" cy="656923"/>
            <a:chOff x="457580" y="3616862"/>
            <a:chExt cx="657017" cy="657017"/>
          </a:xfrm>
        </p:grpSpPr>
        <p:sp>
          <p:nvSpPr>
            <p:cNvPr id="28" name="Oval 27"/>
            <p:cNvSpPr/>
            <p:nvPr/>
          </p:nvSpPr>
          <p:spPr bwMode="auto">
            <a:xfrm>
              <a:off x="457580" y="3616862"/>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0" name="Group 29"/>
          <p:cNvGrpSpPr/>
          <p:nvPr/>
        </p:nvGrpSpPr>
        <p:grpSpPr>
          <a:xfrm>
            <a:off x="6007741" y="4791707"/>
            <a:ext cx="656923" cy="656923"/>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3" name="Group 32"/>
          <p:cNvGrpSpPr/>
          <p:nvPr/>
        </p:nvGrpSpPr>
        <p:grpSpPr>
          <a:xfrm>
            <a:off x="6007741" y="3611819"/>
            <a:ext cx="656923" cy="656923"/>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408647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10" presetClass="entr" presetSubtype="0" fill="hold" nodeType="withEffect">
                                  <p:stCondLst>
                                    <p:cond delay="9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00"/>
                                        <p:tgtEl>
                                          <p:spTgt spid="41"/>
                                        </p:tgtEl>
                                      </p:cBhvr>
                                    </p:animEffect>
                                  </p:childTnLst>
                                </p:cTn>
                              </p:par>
                              <p:par>
                                <p:cTn id="13" presetID="63" presetClass="path" presetSubtype="0" decel="100000" fill="hold" nodeType="withEffect">
                                  <p:stCondLst>
                                    <p:cond delay="600"/>
                                  </p:stCondLst>
                                  <p:childTnLst>
                                    <p:animMotion origin="layout" path="M -2.32831E-6 -3.01407E-6 L 0.11386 -3.01407E-6 " pathEditMode="relative" rAng="0" ptsTypes="AA">
                                      <p:cBhvr>
                                        <p:cTn id="14" dur="600" spd="-100000" fill="hold"/>
                                        <p:tgtEl>
                                          <p:spTgt spid="41"/>
                                        </p:tgtEl>
                                        <p:attrNameLst>
                                          <p:attrName>ppt_x</p:attrName>
                                          <p:attrName>ppt_y</p:attrName>
                                        </p:attrNameLst>
                                      </p:cBhvr>
                                      <p:rCtr x="5693" y="0"/>
                                    </p:animMotion>
                                  </p:childTnLst>
                                </p:cTn>
                              </p:par>
                              <p:par>
                                <p:cTn id="15" presetID="6" presetClass="emph" presetSubtype="0" accel="100000" autoRev="1" fill="hold" nodeType="withEffect">
                                  <p:stCondLst>
                                    <p:cond delay="0"/>
                                  </p:stCondLst>
                                  <p:childTnLst>
                                    <p:animScale>
                                      <p:cBhvr>
                                        <p:cTn id="16" dur="600" fill="hold"/>
                                        <p:tgtEl>
                                          <p:spTgt spid="41"/>
                                        </p:tgtEl>
                                      </p:cBhvr>
                                      <p:by x="20000" y="20000"/>
                                    </p:animScale>
                                  </p:childTnLst>
                                </p:cTn>
                              </p:par>
                              <p:par>
                                <p:cTn id="17" presetID="10" presetClass="entr" presetSubtype="0"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par>
                                <p:cTn id="20" presetID="63" presetClass="path" presetSubtype="0" decel="100000" fill="hold" grpId="1" nodeType="withEffect">
                                  <p:stCondLst>
                                    <p:cond delay="900"/>
                                  </p:stCondLst>
                                  <p:childTnLst>
                                    <p:animMotion origin="layout" path="M -5.31019E-7 -3.01407E-6 L 0.02451 -3.01407E-6 " pathEditMode="relative" rAng="0" ptsTypes="AA">
                                      <p:cBhvr>
                                        <p:cTn id="21" dur="400" spd="-100000" fill="hold"/>
                                        <p:tgtEl>
                                          <p:spTgt spid="24"/>
                                        </p:tgtEl>
                                        <p:attrNameLst>
                                          <p:attrName>ppt_x</p:attrName>
                                          <p:attrName>ppt_y</p:attrName>
                                        </p:attrNameLst>
                                      </p:cBhvr>
                                      <p:rCtr x="1225" y="0"/>
                                    </p:animMotion>
                                  </p:childTnLst>
                                </p:cTn>
                              </p:par>
                              <p:par>
                                <p:cTn id="22" presetID="10" presetClass="entr" presetSubtype="0" fill="hold" nodeType="withEffect">
                                  <p:stCondLst>
                                    <p:cond delay="9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300"/>
                                        <p:tgtEl>
                                          <p:spTgt spid="27"/>
                                        </p:tgtEl>
                                      </p:cBhvr>
                                    </p:animEffect>
                                  </p:childTnLst>
                                </p:cTn>
                              </p:par>
                              <p:par>
                                <p:cTn id="25" presetID="63" presetClass="path" presetSubtype="0" decel="100000" fill="hold" nodeType="withEffect">
                                  <p:stCondLst>
                                    <p:cond delay="600"/>
                                  </p:stCondLst>
                                  <p:childTnLst>
                                    <p:animMotion origin="layout" path="M -2.32831E-6 -3.01407E-6 L 0.11386 -3.01407E-6 " pathEditMode="relative" rAng="0" ptsTypes="AA">
                                      <p:cBhvr>
                                        <p:cTn id="26" dur="600" spd="-100000" fill="hold"/>
                                        <p:tgtEl>
                                          <p:spTgt spid="27"/>
                                        </p:tgtEl>
                                        <p:attrNameLst>
                                          <p:attrName>ppt_x</p:attrName>
                                          <p:attrName>ppt_y</p:attrName>
                                        </p:attrNameLst>
                                      </p:cBhvr>
                                      <p:rCtr x="5693" y="0"/>
                                    </p:animMotion>
                                  </p:childTnLst>
                                </p:cTn>
                              </p:par>
                              <p:par>
                                <p:cTn id="27" presetID="6" presetClass="emph" presetSubtype="0" accel="100000" autoRev="1" fill="hold" nodeType="withEffect">
                                  <p:stCondLst>
                                    <p:cond delay="0"/>
                                  </p:stCondLst>
                                  <p:childTnLst>
                                    <p:animScale>
                                      <p:cBhvr>
                                        <p:cTn id="28" dur="600" fill="hold"/>
                                        <p:tgtEl>
                                          <p:spTgt spid="27"/>
                                        </p:tgtEl>
                                      </p:cBhvr>
                                      <p:by x="20000" y="20000"/>
                                    </p:animScale>
                                  </p:childTnLst>
                                </p:cTn>
                              </p:par>
                              <p:par>
                                <p:cTn id="29" presetID="10" presetClass="entr" presetSubtype="0" fill="hold" nodeType="withEffect">
                                  <p:stCondLst>
                                    <p:cond delay="9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00"/>
                                        <p:tgtEl>
                                          <p:spTgt spid="33"/>
                                        </p:tgtEl>
                                      </p:cBhvr>
                                    </p:animEffect>
                                  </p:childTnLst>
                                </p:cTn>
                              </p:par>
                              <p:par>
                                <p:cTn id="32" presetID="63" presetClass="path" presetSubtype="0" decel="100000" fill="hold" nodeType="withEffect">
                                  <p:stCondLst>
                                    <p:cond delay="600"/>
                                  </p:stCondLst>
                                  <p:childTnLst>
                                    <p:animMotion origin="layout" path="M -2.32831E-6 -3.01407E-6 L 0.11386 -3.01407E-6 " pathEditMode="relative" rAng="0" ptsTypes="AA">
                                      <p:cBhvr>
                                        <p:cTn id="33" dur="600" spd="-100000" fill="hold"/>
                                        <p:tgtEl>
                                          <p:spTgt spid="33"/>
                                        </p:tgtEl>
                                        <p:attrNameLst>
                                          <p:attrName>ppt_x</p:attrName>
                                          <p:attrName>ppt_y</p:attrName>
                                        </p:attrNameLst>
                                      </p:cBhvr>
                                      <p:rCtr x="5693" y="0"/>
                                    </p:animMotion>
                                  </p:childTnLst>
                                </p:cTn>
                              </p:par>
                              <p:par>
                                <p:cTn id="34" presetID="6" presetClass="emph" presetSubtype="0" accel="100000" autoRev="1" fill="hold" nodeType="withEffect">
                                  <p:stCondLst>
                                    <p:cond delay="0"/>
                                  </p:stCondLst>
                                  <p:childTnLst>
                                    <p:animScale>
                                      <p:cBhvr>
                                        <p:cTn id="35" dur="600" fill="hold"/>
                                        <p:tgtEl>
                                          <p:spTgt spid="33"/>
                                        </p:tgtEl>
                                      </p:cBhvr>
                                      <p:by x="20000" y="20000"/>
                                    </p:animScale>
                                  </p:childTnLst>
                                </p:cTn>
                              </p:par>
                              <p:par>
                                <p:cTn id="36" presetID="10" presetClass="entr" presetSubtype="0" fill="hold" grpId="0" nodeType="withEffect">
                                  <p:stCondLst>
                                    <p:cond delay="9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63" presetClass="path" presetSubtype="0" decel="100000" fill="hold" grpId="1" nodeType="withEffect">
                                  <p:stCondLst>
                                    <p:cond delay="900"/>
                                  </p:stCondLst>
                                  <p:childTnLst>
                                    <p:animMotion origin="layout" path="M -5.31019E-7 -3.01407E-6 L 0.02451 -3.01407E-6 " pathEditMode="relative" rAng="0" ptsTypes="AA">
                                      <p:cBhvr>
                                        <p:cTn id="40" dur="400" spd="-100000" fill="hold"/>
                                        <p:tgtEl>
                                          <p:spTgt spid="22"/>
                                        </p:tgtEl>
                                        <p:attrNameLst>
                                          <p:attrName>ppt_x</p:attrName>
                                          <p:attrName>ppt_y</p:attrName>
                                        </p:attrNameLst>
                                      </p:cBhvr>
                                      <p:rCtr x="1225" y="0"/>
                                    </p:animMotion>
                                  </p:childTnLst>
                                </p:cTn>
                              </p:par>
                              <p:par>
                                <p:cTn id="41" presetID="10" presetClass="entr" presetSubtype="0" fill="hold" grpId="0" nodeType="withEffect">
                                  <p:stCondLst>
                                    <p:cond delay="9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63" presetClass="path" presetSubtype="0" decel="100000" fill="hold" grpId="1" nodeType="withEffect">
                                  <p:stCondLst>
                                    <p:cond delay="900"/>
                                  </p:stCondLst>
                                  <p:childTnLst>
                                    <p:animMotion origin="layout" path="M -5.31019E-7 -3.01407E-6 L 0.02451 -3.01407E-6 " pathEditMode="relative" rAng="0" ptsTypes="AA">
                                      <p:cBhvr>
                                        <p:cTn id="45" dur="400" spd="-100000" fill="hold"/>
                                        <p:tgtEl>
                                          <p:spTgt spid="20"/>
                                        </p:tgtEl>
                                        <p:attrNameLst>
                                          <p:attrName>ppt_x</p:attrName>
                                          <p:attrName>ppt_y</p:attrName>
                                        </p:attrNameLst>
                                      </p:cBhvr>
                                      <p:rCtr x="1225" y="0"/>
                                    </p:animMotion>
                                  </p:childTnLst>
                                </p:cTn>
                              </p:par>
                              <p:par>
                                <p:cTn id="46" presetID="10" presetClass="entr" presetSubtype="0" fill="hold" nodeType="withEffect">
                                  <p:stCondLst>
                                    <p:cond delay="9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00"/>
                                        <p:tgtEl>
                                          <p:spTgt spid="23"/>
                                        </p:tgtEl>
                                      </p:cBhvr>
                                    </p:animEffect>
                                  </p:childTnLst>
                                </p:cTn>
                              </p:par>
                              <p:par>
                                <p:cTn id="52" presetID="63" presetClass="path" presetSubtype="0" decel="100000" fill="hold" grpId="1" nodeType="withEffect">
                                  <p:stCondLst>
                                    <p:cond delay="900"/>
                                  </p:stCondLst>
                                  <p:childTnLst>
                                    <p:animMotion origin="layout" path="M -5.31019E-7 -3.01407E-6 L 0.02451 -3.01407E-6 " pathEditMode="relative" rAng="0" ptsTypes="AA">
                                      <p:cBhvr>
                                        <p:cTn id="53" dur="400" spd="-100000" fill="hold"/>
                                        <p:tgtEl>
                                          <p:spTgt spid="23"/>
                                        </p:tgtEl>
                                        <p:attrNameLst>
                                          <p:attrName>ppt_x</p:attrName>
                                          <p:attrName>ppt_y</p:attrName>
                                        </p:attrNameLst>
                                      </p:cBhvr>
                                      <p:rCtr x="1225" y="0"/>
                                    </p:animMotion>
                                  </p:childTnLst>
                                </p:cTn>
                              </p:par>
                              <p:par>
                                <p:cTn id="54" presetID="63" presetClass="path" presetSubtype="0" decel="100000" fill="hold" nodeType="withEffect">
                                  <p:stCondLst>
                                    <p:cond delay="600"/>
                                  </p:stCondLst>
                                  <p:childTnLst>
                                    <p:animMotion origin="layout" path="M -2.32831E-6 -3.01407E-6 L 0.11386 -3.01407E-6 " pathEditMode="relative" rAng="0" ptsTypes="AA">
                                      <p:cBhvr>
                                        <p:cTn id="55" dur="600" spd="-100000" fill="hold"/>
                                        <p:tgtEl>
                                          <p:spTgt spid="30"/>
                                        </p:tgtEl>
                                        <p:attrNameLst>
                                          <p:attrName>ppt_x</p:attrName>
                                          <p:attrName>ppt_y</p:attrName>
                                        </p:attrNameLst>
                                      </p:cBhvr>
                                      <p:rCtr x="5693" y="0"/>
                                    </p:animMotion>
                                  </p:childTnLst>
                                </p:cTn>
                              </p:par>
                              <p:par>
                                <p:cTn id="56" presetID="6" presetClass="emph" presetSubtype="0" accel="100000" autoRev="1" fill="hold" nodeType="withEffect">
                                  <p:stCondLst>
                                    <p:cond delay="0"/>
                                  </p:stCondLst>
                                  <p:childTnLst>
                                    <p:animScale>
                                      <p:cBhvr>
                                        <p:cTn id="57" dur="600" fill="hold"/>
                                        <p:tgtEl>
                                          <p:spTgt spid="3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P spid="22" grpId="1"/>
      <p:bldP spid="23" grpId="0"/>
      <p:bldP spid="23" grpId="1"/>
      <p:bldP spid="24" grpId="0"/>
      <p:bldP spid="24" grpId="1"/>
      <p:bldP spid="25" grpId="0"/>
      <p:bldP spid="25"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WAN Resiliency </a:t>
            </a:r>
          </a:p>
        </p:txBody>
      </p:sp>
      <p:sp>
        <p:nvSpPr>
          <p:cNvPr id="3" name="Text Placeholder 2"/>
          <p:cNvSpPr>
            <a:spLocks noGrp="1"/>
          </p:cNvSpPr>
          <p:nvPr>
            <p:ph type="body" sz="quarter" idx="10"/>
          </p:nvPr>
        </p:nvSpPr>
        <p:spPr>
          <a:xfrm>
            <a:off x="274639" y="1177453"/>
            <a:ext cx="5486399" cy="2431435"/>
          </a:xfrm>
        </p:spPr>
        <p:txBody>
          <a:bodyPr/>
          <a:lstStyle/>
          <a:p>
            <a:pPr marL="457200" lvl="0" indent="-457200">
              <a:buFont typeface="+mj-lt"/>
              <a:buAutoNum type="alphaUcPeriod"/>
            </a:pPr>
            <a:r>
              <a:rPr lang="en-US" sz="2000" dirty="0"/>
              <a:t>Single VPN to each of the Four Sites, in a Hub and Spoke model within the Site.</a:t>
            </a:r>
          </a:p>
          <a:p>
            <a:pPr marL="457200" lvl="0" indent="-457200">
              <a:buFont typeface="+mj-lt"/>
              <a:buAutoNum type="alphaUcPeriod"/>
            </a:pPr>
            <a:r>
              <a:rPr lang="en-US" sz="2000" dirty="0"/>
              <a:t>ExpressRoute Peering from Single Peering Location, with VPN failover to each Site</a:t>
            </a:r>
          </a:p>
          <a:p>
            <a:pPr marL="457200" lvl="0" indent="-457200">
              <a:buFont typeface="+mj-lt"/>
              <a:buAutoNum type="alphaUcPeriod"/>
            </a:pPr>
            <a:r>
              <a:rPr lang="en-US" sz="2000" dirty="0"/>
              <a:t>ExpressRoute Peering from Multiple  peering locations, with Active/Active VPN to each Site and multiple sources.</a:t>
            </a:r>
          </a:p>
        </p:txBody>
      </p:sp>
      <p:sp>
        <p:nvSpPr>
          <p:cNvPr id="5" name="Text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21970323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Databases and Storage</a:t>
            </a:r>
          </a:p>
        </p:txBody>
      </p:sp>
    </p:spTree>
    <p:extLst>
      <p:ext uri="{BB962C8B-B14F-4D97-AF65-F5344CB8AC3E}">
        <p14:creationId xmlns:p14="http://schemas.microsoft.com/office/powerpoint/2010/main" val="297126838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292662"/>
          </a:xfrm>
        </p:spPr>
        <p:txBody>
          <a:bodyPr/>
          <a:lstStyle/>
          <a:p>
            <a:r>
              <a:rPr lang="en-US" dirty="0"/>
              <a:t>Manage access to Storage Accounts using KeyVault</a:t>
            </a:r>
          </a:p>
          <a:p>
            <a:endParaRPr lang="en-US" dirty="0"/>
          </a:p>
        </p:txBody>
      </p:sp>
      <p:sp>
        <p:nvSpPr>
          <p:cNvPr id="3" name="Title 2"/>
          <p:cNvSpPr>
            <a:spLocks noGrp="1"/>
          </p:cNvSpPr>
          <p:nvPr>
            <p:ph type="title"/>
          </p:nvPr>
        </p:nvSpPr>
        <p:spPr/>
        <p:txBody>
          <a:bodyPr/>
          <a:lstStyle/>
          <a:p>
            <a:r>
              <a:rPr lang="en-US" dirty="0"/>
              <a:t>KeyVault Integrated Storage</a:t>
            </a:r>
          </a:p>
        </p:txBody>
      </p:sp>
    </p:spTree>
    <p:extLst>
      <p:ext uri="{BB962C8B-B14F-4D97-AF65-F5344CB8AC3E}">
        <p14:creationId xmlns:p14="http://schemas.microsoft.com/office/powerpoint/2010/main" val="373870119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Developer Tools</a:t>
            </a:r>
          </a:p>
        </p:txBody>
      </p:sp>
    </p:spTree>
    <p:extLst>
      <p:ext uri="{BB962C8B-B14F-4D97-AF65-F5344CB8AC3E}">
        <p14:creationId xmlns:p14="http://schemas.microsoft.com/office/powerpoint/2010/main" val="116271952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Visual Studio Team Services</a:t>
            </a:r>
          </a:p>
        </p:txBody>
      </p:sp>
      <p:pic>
        <p:nvPicPr>
          <p:cNvPr id="5" name="Picture 4"/>
          <p:cNvPicPr>
            <a:picLocks noChangeAspect="1"/>
          </p:cNvPicPr>
          <p:nvPr/>
        </p:nvPicPr>
        <p:blipFill>
          <a:blip r:embed="rId3"/>
          <a:stretch>
            <a:fillRect/>
          </a:stretch>
        </p:blipFill>
        <p:spPr>
          <a:xfrm>
            <a:off x="3534154" y="1058862"/>
            <a:ext cx="8509996" cy="5501940"/>
          </a:xfrm>
          <a:prstGeom prst="rect">
            <a:avLst/>
          </a:prstGeom>
        </p:spPr>
      </p:pic>
      <p:sp>
        <p:nvSpPr>
          <p:cNvPr id="4" name="Text Placeholder 3"/>
          <p:cNvSpPr>
            <a:spLocks noGrp="1"/>
          </p:cNvSpPr>
          <p:nvPr>
            <p:ph type="body" sz="quarter" idx="10"/>
          </p:nvPr>
        </p:nvSpPr>
        <p:spPr>
          <a:xfrm>
            <a:off x="274638" y="1212850"/>
            <a:ext cx="2666999" cy="2123658"/>
          </a:xfrm>
        </p:spPr>
        <p:txBody>
          <a:bodyPr/>
          <a:lstStyle/>
          <a:p>
            <a:r>
              <a:rPr lang="en-US" sz="2000" dirty="0"/>
              <a:t>Use Case:  A state of the art development environment that will enable continuous integration.</a:t>
            </a:r>
          </a:p>
        </p:txBody>
      </p:sp>
    </p:spTree>
    <p:extLst>
      <p:ext uri="{BB962C8B-B14F-4D97-AF65-F5344CB8AC3E}">
        <p14:creationId xmlns:p14="http://schemas.microsoft.com/office/powerpoint/2010/main" val="141929369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Configure AzureFoundation</a:t>
            </a:r>
          </a:p>
        </p:txBody>
      </p:sp>
    </p:spTree>
    <p:extLst>
      <p:ext uri="{BB962C8B-B14F-4D97-AF65-F5344CB8AC3E}">
        <p14:creationId xmlns:p14="http://schemas.microsoft.com/office/powerpoint/2010/main" val="409995013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Interview</a:t>
            </a:r>
          </a:p>
        </p:txBody>
      </p:sp>
      <p:sp>
        <p:nvSpPr>
          <p:cNvPr id="3" name="Text Placeholder 2"/>
          <p:cNvSpPr>
            <a:spLocks noGrp="1"/>
          </p:cNvSpPr>
          <p:nvPr>
            <p:ph type="body" sz="quarter" idx="10"/>
          </p:nvPr>
        </p:nvSpPr>
        <p:spPr>
          <a:xfrm>
            <a:off x="274638" y="1212850"/>
            <a:ext cx="11887200" cy="6614118"/>
          </a:xfrm>
        </p:spPr>
        <p:txBody>
          <a:bodyPr/>
          <a:lstStyle/>
          <a:p>
            <a:pPr marL="571500" indent="-571500">
              <a:buFont typeface="Arial" panose="020B0604020202020204" pitchFamily="34" charset="0"/>
              <a:buChar char="•"/>
            </a:pPr>
            <a:r>
              <a:rPr lang="en-US" sz="1800" dirty="0" err="1"/>
              <a:t>Goto</a:t>
            </a:r>
            <a:r>
              <a:rPr lang="en-US" sz="1800" dirty="0"/>
              <a:t> </a:t>
            </a:r>
            <a:r>
              <a:rPr lang="en-US" sz="1800" dirty="0">
                <a:hlinkClick r:id="rId3"/>
              </a:rPr>
              <a:t>https://github.com/willstg/AzureFoundation</a:t>
            </a:r>
            <a:r>
              <a:rPr lang="en-US" sz="1800" dirty="0"/>
              <a:t> and navigate to the Metadata folder, download and rename the spreadsheet by adding the account name to the spreadsheet.  (Sorry it is so big)</a:t>
            </a:r>
          </a:p>
          <a:p>
            <a:pPr marL="571500" indent="-571500">
              <a:buFont typeface="Arial" panose="020B0604020202020204" pitchFamily="34" charset="0"/>
              <a:buChar char="•"/>
            </a:pPr>
            <a:r>
              <a:rPr lang="en-US" sz="1800" dirty="0"/>
              <a:t>Start from Left to Right, one of the first tabs outlines the interview process</a:t>
            </a:r>
          </a:p>
          <a:p>
            <a:pPr marL="571500" indent="-571500">
              <a:buFont typeface="Arial" panose="020B0604020202020204" pitchFamily="34" charset="0"/>
              <a:buChar char="•"/>
            </a:pPr>
            <a:r>
              <a:rPr lang="en-US" sz="1800" dirty="0"/>
              <a:t>How many departments does the account require?  Similar to “how many forests/domains do I need”, less is more, however there are good reasons for separation.  For example, a state agency may have their own budget and have very different business models then other state agencies where Department separation makes perfect sense.  Another example, local Police Departments versus central IT where they want to make sure that no opportunity for cross contamination of resources.</a:t>
            </a:r>
          </a:p>
          <a:p>
            <a:pPr marL="171450" lvl="1" indent="-171450">
              <a:buFont typeface="Wingdings" panose="05000000000000000000" pitchFamily="2" charset="2"/>
              <a:buChar char="q"/>
            </a:pPr>
            <a:endParaRPr lang="en-US" sz="100" dirty="0"/>
          </a:p>
          <a:p>
            <a:pPr marL="1257300" lvl="4" indent="-571500">
              <a:buFont typeface="Courier New" panose="02070309020205020404" pitchFamily="49" charset="0"/>
              <a:buChar char="o"/>
            </a:pPr>
            <a:r>
              <a:rPr lang="en-US" sz="1600" dirty="0"/>
              <a:t>Is it a centralized or decentralized model?</a:t>
            </a:r>
          </a:p>
          <a:p>
            <a:pPr marL="1257300" lvl="4" indent="-571500">
              <a:buFont typeface="Courier New" panose="02070309020205020404" pitchFamily="49" charset="0"/>
              <a:buChar char="o"/>
            </a:pPr>
            <a:r>
              <a:rPr lang="en-US" sz="1600" dirty="0"/>
              <a:t>Do agencies/departments have their own procurement powers?</a:t>
            </a:r>
          </a:p>
          <a:p>
            <a:pPr marL="1257300" lvl="4" indent="-571500">
              <a:buFont typeface="Courier New" panose="02070309020205020404" pitchFamily="49" charset="0"/>
              <a:buChar char="o"/>
            </a:pPr>
            <a:r>
              <a:rPr lang="en-US" sz="1600" dirty="0"/>
              <a:t>Do they outsource or is all work done in-house?</a:t>
            </a:r>
          </a:p>
          <a:p>
            <a:pPr marL="1257300" lvl="4" indent="-571500">
              <a:buFont typeface="Courier New" panose="02070309020205020404" pitchFamily="49" charset="0"/>
              <a:buChar char="o"/>
            </a:pPr>
            <a:r>
              <a:rPr lang="en-US" sz="1600" dirty="0"/>
              <a:t>Are their agency/department resources shared or separated?</a:t>
            </a:r>
          </a:p>
          <a:p>
            <a:pPr marL="1257300" lvl="4" indent="-571500">
              <a:buFont typeface="Courier New" panose="02070309020205020404" pitchFamily="49" charset="0"/>
              <a:buChar char="o"/>
            </a:pPr>
            <a:r>
              <a:rPr lang="en-US" sz="1600" dirty="0"/>
              <a:t>Do they need special security around the shared/separated resources?</a:t>
            </a:r>
          </a:p>
          <a:p>
            <a:pPr marL="571500" lvl="1" indent="-571500">
              <a:buFont typeface="Arial" panose="020B0604020202020204" pitchFamily="34" charset="0"/>
              <a:buChar char="•"/>
            </a:pPr>
            <a:endParaRPr lang="en-US" sz="100" dirty="0"/>
          </a:p>
          <a:p>
            <a:pPr marL="571500" indent="-571500">
              <a:buFont typeface="Arial" panose="020B0604020202020204" pitchFamily="34" charset="0"/>
              <a:buChar char="•"/>
            </a:pPr>
            <a:r>
              <a:rPr lang="en-US" sz="1800" dirty="0"/>
              <a:t>Subscription Naming Conventions could be no changes, or customized.  Option to have less subscriptions.</a:t>
            </a:r>
          </a:p>
          <a:p>
            <a:pPr marL="571500" indent="-571500">
              <a:buFont typeface="Arial" panose="020B0604020202020204" pitchFamily="34" charset="0"/>
              <a:buChar char="•"/>
            </a:pPr>
            <a:r>
              <a:rPr lang="en-US" sz="1800" dirty="0"/>
              <a:t>Decide what four datacenters to use, reference the Azure Data Center Pair documents to make sure there is an understanding on the Azure failover design.  </a:t>
            </a:r>
          </a:p>
          <a:p>
            <a:pPr marL="571500" indent="-571500">
              <a:buFont typeface="Arial" panose="020B0604020202020204" pitchFamily="34" charset="0"/>
              <a:buChar char="•"/>
            </a:pPr>
            <a:r>
              <a:rPr lang="en-US" sz="1800" dirty="0"/>
              <a:t>Determine if Network Virtual Appliances (NVA) will be used in conjunction with the Azure Software Defined Networking.  Update the Subnets that will be subjected to the User Defined Routing rules.</a:t>
            </a:r>
          </a:p>
          <a:p>
            <a:pPr marL="571500" indent="-571500">
              <a:buFont typeface="Arial" panose="020B0604020202020204" pitchFamily="34" charset="0"/>
              <a:buChar char="•"/>
            </a:pPr>
            <a:r>
              <a:rPr lang="en-US" sz="1800" dirty="0"/>
              <a:t>Introduce ExpressRoute and the path to integrate with </a:t>
            </a:r>
            <a:r>
              <a:rPr lang="en-US" sz="1800" dirty="0" err="1"/>
              <a:t>IPSec</a:t>
            </a:r>
            <a:r>
              <a:rPr lang="en-US" sz="1800" dirty="0"/>
              <a:t> VPNs (Dynamic or Static routing).</a:t>
            </a:r>
          </a:p>
          <a:p>
            <a:pPr marL="571500" indent="-571500">
              <a:buFont typeface="Arial" panose="020B0604020202020204" pitchFamily="34" charset="0"/>
              <a:buChar char="•"/>
            </a:pPr>
            <a:r>
              <a:rPr lang="en-US" sz="1800" dirty="0"/>
              <a:t>Local Networks, IP space that will be accessible from Azure’s private connections.</a:t>
            </a:r>
          </a:p>
          <a:p>
            <a:pPr marL="571500" indent="-571500">
              <a:buFont typeface="Arial" panose="020B0604020202020204" pitchFamily="34" charset="0"/>
              <a:buChar char="•"/>
            </a:pPr>
            <a:r>
              <a:rPr lang="en-US" sz="1800" dirty="0"/>
              <a:t> 	</a:t>
            </a:r>
          </a:p>
          <a:p>
            <a:pPr marL="571500" indent="-571500">
              <a:buFont typeface="Arial" panose="020B0604020202020204" pitchFamily="34" charset="0"/>
              <a:buChar char="•"/>
            </a:pPr>
            <a:endParaRPr lang="en-US" sz="1800" dirty="0"/>
          </a:p>
          <a:p>
            <a:pPr marL="571500" indent="-571500">
              <a:buFont typeface="Arial" panose="020B0604020202020204" pitchFamily="34" charset="0"/>
              <a:buChar char="•"/>
            </a:pPr>
            <a:endParaRPr lang="en-US" sz="1800" dirty="0"/>
          </a:p>
        </p:txBody>
      </p:sp>
    </p:spTree>
    <p:extLst>
      <p:ext uri="{BB962C8B-B14F-4D97-AF65-F5344CB8AC3E}">
        <p14:creationId xmlns:p14="http://schemas.microsoft.com/office/powerpoint/2010/main" val="305198017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Partners who will deploy the AzureFoundation</a:t>
            </a:r>
          </a:p>
        </p:txBody>
      </p:sp>
      <p:sp>
        <p:nvSpPr>
          <p:cNvPr id="5" name="Text Placeholder 4"/>
          <p:cNvSpPr>
            <a:spLocks noGrp="1"/>
          </p:cNvSpPr>
          <p:nvPr>
            <p:ph type="body" sz="quarter" idx="10"/>
          </p:nvPr>
        </p:nvSpPr>
        <p:spPr>
          <a:xfrm>
            <a:off x="274638" y="1212850"/>
            <a:ext cx="5029199" cy="2031325"/>
          </a:xfrm>
        </p:spPr>
        <p:txBody>
          <a:bodyPr/>
          <a:lstStyle/>
          <a:p>
            <a:r>
              <a:rPr lang="en-US" sz="2000" dirty="0"/>
              <a:t>The list of partners who will deploy the AzureFoundation are listed in a tab on the AzureFoundation’s Metadata Directory.  </a:t>
            </a:r>
          </a:p>
          <a:p>
            <a:endParaRPr lang="en-US" dirty="0"/>
          </a:p>
          <a:p>
            <a:r>
              <a:rPr lang="en-US" sz="2000" dirty="0">
                <a:hlinkClick r:id="rId3"/>
              </a:rPr>
              <a:t>https://github.com/willstg/AzureFoundation</a:t>
            </a:r>
            <a:endParaRPr lang="en-US" dirty="0"/>
          </a:p>
        </p:txBody>
      </p:sp>
      <p:pic>
        <p:nvPicPr>
          <p:cNvPr id="3" name="Picture 2"/>
          <p:cNvPicPr>
            <a:picLocks noChangeAspect="1"/>
          </p:cNvPicPr>
          <p:nvPr/>
        </p:nvPicPr>
        <p:blipFill>
          <a:blip r:embed="rId4"/>
          <a:stretch>
            <a:fillRect/>
          </a:stretch>
        </p:blipFill>
        <p:spPr>
          <a:xfrm>
            <a:off x="7742237" y="1058862"/>
            <a:ext cx="3751372" cy="5630863"/>
          </a:xfrm>
          <a:prstGeom prst="rect">
            <a:avLst/>
          </a:prstGeom>
        </p:spPr>
      </p:pic>
    </p:spTree>
    <p:extLst>
      <p:ext uri="{BB962C8B-B14F-4D97-AF65-F5344CB8AC3E}">
        <p14:creationId xmlns:p14="http://schemas.microsoft.com/office/powerpoint/2010/main" val="219793433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the Spreadsheet</a:t>
            </a:r>
          </a:p>
        </p:txBody>
      </p:sp>
      <p:sp>
        <p:nvSpPr>
          <p:cNvPr id="5" name="Text Placeholder 4"/>
          <p:cNvSpPr>
            <a:spLocks noGrp="1"/>
          </p:cNvSpPr>
          <p:nvPr>
            <p:ph type="body" sz="quarter" idx="10"/>
          </p:nvPr>
        </p:nvSpPr>
        <p:spPr>
          <a:xfrm>
            <a:off x="274639" y="1212849"/>
            <a:ext cx="5486399" cy="3200876"/>
          </a:xfrm>
        </p:spPr>
        <p:txBody>
          <a:bodyPr/>
          <a:lstStyle/>
          <a:p>
            <a:pPr marL="571500" indent="-571500">
              <a:buFont typeface="Arial" panose="020B0604020202020204" pitchFamily="34" charset="0"/>
              <a:buChar char="•"/>
            </a:pPr>
            <a:r>
              <a:rPr lang="en-US" sz="2000" dirty="0"/>
              <a:t>Where:  SLG Azure SharePoint “</a:t>
            </a:r>
            <a:r>
              <a:rPr lang="en-US" sz="2000" dirty="0">
                <a:hlinkClick r:id="rId3"/>
              </a:rPr>
              <a:t>Foundation</a:t>
            </a:r>
            <a:r>
              <a:rPr lang="en-US" sz="2000" dirty="0"/>
              <a:t>”</a:t>
            </a:r>
          </a:p>
          <a:p>
            <a:pPr marL="571500" indent="-571500">
              <a:buFont typeface="Arial" panose="020B0604020202020204" pitchFamily="34" charset="0"/>
              <a:buChar char="•"/>
            </a:pPr>
            <a:r>
              <a:rPr lang="en-US" sz="2000" dirty="0"/>
              <a:t>Create a copy of the spreadsheet in your own customer directory</a:t>
            </a:r>
          </a:p>
          <a:p>
            <a:pPr marL="571500" indent="-571500">
              <a:buFont typeface="Arial" panose="020B0604020202020204" pitchFamily="34" charset="0"/>
              <a:buChar char="•"/>
            </a:pPr>
            <a:r>
              <a:rPr lang="en-US" sz="2000" dirty="0"/>
              <a:t>Workbooks in the Spreadsheet (see Left)</a:t>
            </a:r>
          </a:p>
          <a:p>
            <a:pPr marL="571500" indent="-571500">
              <a:buFont typeface="Arial" panose="020B0604020202020204" pitchFamily="34" charset="0"/>
              <a:buChar char="•"/>
            </a:pPr>
            <a:r>
              <a:rPr lang="en-US" sz="2000" dirty="0"/>
              <a:t>Work Left to Right where Notes are included on features and functionalities of the spreadsheet.</a:t>
            </a:r>
          </a:p>
          <a:p>
            <a:pPr marL="571500" lvl="1" indent="-571500">
              <a:buFont typeface="Arial" panose="020B0604020202020204" pitchFamily="34" charset="0"/>
              <a:buChar char="•"/>
            </a:pPr>
            <a:endParaRPr lang="en-US" dirty="0"/>
          </a:p>
        </p:txBody>
      </p:sp>
      <p:sp>
        <p:nvSpPr>
          <p:cNvPr id="6" name="Text Placeholder 5"/>
          <p:cNvSpPr>
            <a:spLocks noGrp="1"/>
          </p:cNvSpPr>
          <p:nvPr>
            <p:ph type="body" sz="quarter" idx="11"/>
          </p:nvPr>
        </p:nvSpPr>
        <p:spPr>
          <a:xfrm>
            <a:off x="6675439" y="1212849"/>
            <a:ext cx="5486399" cy="5139869"/>
          </a:xfrm>
        </p:spPr>
        <p:txBody>
          <a:bodyPr/>
          <a:lstStyle/>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Enterprise Enrollment Setup Notes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Departments to Configure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Subscriptions To Create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Locations where workloads will be deployed</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VNET Pattern based on Class B</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Subnet Pattern</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Local Network Definition (Routing Table)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Groups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Rules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 Defined Routes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Storage Accounts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Server Build Sheets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Azure Specs</a:t>
            </a:r>
          </a:p>
        </p:txBody>
      </p:sp>
    </p:spTree>
    <p:extLst>
      <p:ext uri="{BB962C8B-B14F-4D97-AF65-F5344CB8AC3E}">
        <p14:creationId xmlns:p14="http://schemas.microsoft.com/office/powerpoint/2010/main" val="349767769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a Pattern</a:t>
            </a:r>
          </a:p>
        </p:txBody>
      </p:sp>
      <p:sp>
        <p:nvSpPr>
          <p:cNvPr id="3" name="Text Placeholder 2"/>
          <p:cNvSpPr>
            <a:spLocks noGrp="1"/>
          </p:cNvSpPr>
          <p:nvPr>
            <p:ph type="body" sz="quarter" idx="10"/>
          </p:nvPr>
        </p:nvSpPr>
        <p:spPr>
          <a:xfrm>
            <a:off x="274639" y="1212849"/>
            <a:ext cx="5486399" cy="5078313"/>
          </a:xfrm>
        </p:spPr>
        <p:txBody>
          <a:bodyPr/>
          <a:lstStyle/>
          <a:p>
            <a:r>
              <a:rPr lang="en-US" sz="2000" dirty="0"/>
              <a:t>The EA Portal and Account Portal have a Read Only API, which prevent us from writing automation to deploy “Departments”, “Account” and “Subscriptions”.  Thus, the metadata gives a naming convention to follow and use in the “click, click, click” interface.</a:t>
            </a:r>
          </a:p>
          <a:p>
            <a:r>
              <a:rPr lang="en-US" sz="2000" dirty="0"/>
              <a:t>Naming conventions are formulas that help the enterprise classify data.  The metadata uses formulas to match the enterprise naming conventions.  This is a template, it can be modified.  </a:t>
            </a:r>
          </a:p>
          <a:p>
            <a:r>
              <a:rPr lang="en-US" sz="2000" dirty="0"/>
              <a:t>When the network team offers to design the IP addresses, the AzureFoundation pattern is now an example and all the template work available will need to be reproduced.</a:t>
            </a:r>
          </a:p>
          <a:p>
            <a:endParaRPr lang="en-US" sz="2000" dirty="0"/>
          </a:p>
        </p:txBody>
      </p:sp>
      <p:pic>
        <p:nvPicPr>
          <p:cNvPr id="5" name="Picture 4"/>
          <p:cNvPicPr>
            <a:picLocks noChangeAspect="1"/>
          </p:cNvPicPr>
          <p:nvPr/>
        </p:nvPicPr>
        <p:blipFill>
          <a:blip r:embed="rId3"/>
          <a:stretch>
            <a:fillRect/>
          </a:stretch>
        </p:blipFill>
        <p:spPr>
          <a:xfrm>
            <a:off x="7742237" y="677862"/>
            <a:ext cx="3954064" cy="5935663"/>
          </a:xfrm>
          <a:prstGeom prst="rect">
            <a:avLst/>
          </a:prstGeom>
        </p:spPr>
      </p:pic>
    </p:spTree>
    <p:extLst>
      <p:ext uri="{BB962C8B-B14F-4D97-AF65-F5344CB8AC3E}">
        <p14:creationId xmlns:p14="http://schemas.microsoft.com/office/powerpoint/2010/main" val="6184490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Box 2"/>
          <p:cNvSpPr txBox="1"/>
          <p:nvPr/>
        </p:nvSpPr>
        <p:spPr>
          <a:xfrm>
            <a:off x="503237" y="1058862"/>
            <a:ext cx="6934200" cy="5016758"/>
          </a:xfrm>
          <a:prstGeom prst="rect">
            <a:avLst/>
          </a:prstGeom>
        </p:spPr>
        <p:txBody>
          <a:bodyPr wrap="square">
            <a:spAutoFit/>
          </a:bodyPr>
          <a:lstStyle>
            <a:defPPr>
              <a:defRPr lang="en-US"/>
            </a:defPPr>
            <a:lvl1pPr marL="285750" indent="-285750">
              <a:buFont typeface="Arial" panose="020B0604020202020204" pitchFamily="34" charset="0"/>
              <a:buChar char="•"/>
              <a:defRPr sz="2000">
                <a:gradFill>
                  <a:gsLst>
                    <a:gs pos="1250">
                      <a:schemeClr val="tx2"/>
                    </a:gs>
                    <a:gs pos="99000">
                      <a:schemeClr val="tx2"/>
                    </a:gs>
                  </a:gsLst>
                  <a:lin ang="5400000" scaled="0"/>
                </a:gradFill>
              </a:defRPr>
            </a:lvl1pPr>
            <a:lvl2pPr marL="752121" lvl="1" indent="-285750">
              <a:buFont typeface="Arial" panose="020B0604020202020204" pitchFamily="34" charset="0"/>
              <a:buChar char="•"/>
              <a:defRPr sz="2000">
                <a:gradFill>
                  <a:gsLst>
                    <a:gs pos="1250">
                      <a:schemeClr val="tx2"/>
                    </a:gs>
                    <a:gs pos="99000">
                      <a:schemeClr val="tx2"/>
                    </a:gs>
                  </a:gsLst>
                  <a:lin ang="5400000" scaled="0"/>
                </a:gradFill>
              </a:defRPr>
            </a:lvl2pPr>
          </a:lstStyle>
          <a:p>
            <a:r>
              <a:rPr lang="en-US" dirty="0"/>
              <a:t>New cloud enrollments often don’t get utilized because the Welcome Letter goes to the contract administrator and not the technical and business stakeholders</a:t>
            </a:r>
          </a:p>
          <a:p>
            <a:r>
              <a:rPr lang="en-US" dirty="0"/>
              <a:t>Financial and technical stakeholders often change, causing long delays if Azure enterprise roles are assigned to individuals.</a:t>
            </a:r>
          </a:p>
          <a:p>
            <a:r>
              <a:rPr lang="en-US" dirty="0"/>
              <a:t>Single Sign-on is a value customers would like, yet is often perceived as being too difficult to implement.</a:t>
            </a:r>
          </a:p>
          <a:p>
            <a:r>
              <a:rPr lang="en-US" dirty="0"/>
              <a:t>The cloud is secure, when role based access control, data classification and network security is incorporated.</a:t>
            </a:r>
          </a:p>
          <a:p>
            <a:r>
              <a:rPr lang="en-US" dirty="0"/>
              <a:t>Enabled staff can deploy workloads securely with a culture of continuous learning.</a:t>
            </a:r>
          </a:p>
          <a:p>
            <a:r>
              <a:rPr lang="en-US" dirty="0"/>
              <a:t>Hybrid integration of cloud resources, identity, operations, network and security with on premise systems is a great differentiator of Azure to other clouds</a:t>
            </a:r>
          </a:p>
          <a:p>
            <a:r>
              <a:rPr lang="en-US" dirty="0"/>
              <a:t>Partner consulting assistance is widely available.</a:t>
            </a:r>
          </a:p>
        </p:txBody>
      </p:sp>
      <p:pic>
        <p:nvPicPr>
          <p:cNvPr id="4" name="Picture 3"/>
          <p:cNvPicPr>
            <a:picLocks noChangeAspect="1"/>
          </p:cNvPicPr>
          <p:nvPr/>
        </p:nvPicPr>
        <p:blipFill rotWithShape="1">
          <a:blip r:embed="rId3"/>
          <a:srcRect l="8152" r="18449"/>
          <a:stretch/>
        </p:blipFill>
        <p:spPr>
          <a:xfrm>
            <a:off x="7361236" y="1363662"/>
            <a:ext cx="4802967" cy="4361063"/>
          </a:xfrm>
          <a:prstGeom prst="rect">
            <a:avLst/>
          </a:prstGeom>
        </p:spPr>
      </p:pic>
    </p:spTree>
    <p:extLst>
      <p:ext uri="{BB962C8B-B14F-4D97-AF65-F5344CB8AC3E}">
        <p14:creationId xmlns:p14="http://schemas.microsoft.com/office/powerpoint/2010/main" val="220279460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Build Sheets	</a:t>
            </a:r>
          </a:p>
        </p:txBody>
      </p:sp>
      <p:sp>
        <p:nvSpPr>
          <p:cNvPr id="3" name="Text Placeholder 2"/>
          <p:cNvSpPr>
            <a:spLocks noGrp="1"/>
          </p:cNvSpPr>
          <p:nvPr>
            <p:ph type="body" sz="quarter" idx="10"/>
          </p:nvPr>
        </p:nvSpPr>
        <p:spPr>
          <a:xfrm>
            <a:off x="274639" y="1212849"/>
            <a:ext cx="5486399" cy="4924425"/>
          </a:xfrm>
        </p:spPr>
        <p:txBody>
          <a:bodyPr/>
          <a:lstStyle/>
          <a:p>
            <a:pPr marL="342900" indent="-342900">
              <a:buFont typeface="Arial" panose="020B0604020202020204" pitchFamily="34" charset="0"/>
              <a:buChar char="•"/>
            </a:pPr>
            <a:r>
              <a:rPr lang="en-US" sz="2000" dirty="0"/>
              <a:t>Patterns are modelled in a spreadsheet giving a safe level of abstraction.</a:t>
            </a:r>
          </a:p>
          <a:p>
            <a:pPr marL="342900" indent="-342900">
              <a:buFont typeface="Arial" panose="020B0604020202020204" pitchFamily="34" charset="0"/>
              <a:buChar char="•"/>
            </a:pPr>
            <a:r>
              <a:rPr lang="en-US" sz="2000" dirty="0"/>
              <a:t>Common Workloads</a:t>
            </a:r>
          </a:p>
          <a:p>
            <a:pPr marL="574675" lvl="2" indent="-342900">
              <a:buFont typeface="Arial" panose="020B0604020202020204" pitchFamily="34" charset="0"/>
              <a:buChar char="•"/>
            </a:pPr>
            <a:r>
              <a:rPr lang="en-US" dirty="0"/>
              <a:t>Identity Pattern (7 Servers)</a:t>
            </a:r>
          </a:p>
          <a:p>
            <a:pPr marL="574675" lvl="2" indent="-342900">
              <a:buFont typeface="Arial" panose="020B0604020202020204" pitchFamily="34" charset="0"/>
              <a:buChar char="•"/>
            </a:pPr>
            <a:r>
              <a:rPr lang="en-US" dirty="0"/>
              <a:t>SharePoint Pattern (11 Servers)</a:t>
            </a:r>
          </a:p>
          <a:p>
            <a:pPr marL="574675" lvl="2" indent="-342900">
              <a:buFont typeface="Arial" panose="020B0604020202020204" pitchFamily="34" charset="0"/>
              <a:buChar char="•"/>
            </a:pPr>
            <a:r>
              <a:rPr lang="en-US" dirty="0"/>
              <a:t>SQL Server Pattern (3 Servers)</a:t>
            </a:r>
          </a:p>
          <a:p>
            <a:pPr marL="574675" lvl="2" indent="-342900">
              <a:buFont typeface="Arial" panose="020B0604020202020204" pitchFamily="34" charset="0"/>
              <a:buChar char="•"/>
            </a:pPr>
            <a:r>
              <a:rPr lang="en-US" dirty="0"/>
              <a:t>Remote Desktop Server Pattern (7 servers)</a:t>
            </a:r>
          </a:p>
          <a:p>
            <a:pPr marL="342900" indent="-342900">
              <a:buFont typeface="Arial" panose="020B0604020202020204" pitchFamily="34" charset="0"/>
              <a:buChar char="•"/>
            </a:pPr>
            <a:r>
              <a:rPr lang="en-US" sz="2000" dirty="0"/>
              <a:t>Naming Conventions are formulas</a:t>
            </a:r>
          </a:p>
          <a:p>
            <a:pPr marL="342900" indent="-342900">
              <a:buFont typeface="Arial" panose="020B0604020202020204" pitchFamily="34" charset="0"/>
              <a:buChar char="•"/>
            </a:pPr>
            <a:r>
              <a:rPr lang="en-US" sz="2000" dirty="0"/>
              <a:t>The spreadsheet is cumbersome, needs improvements.  </a:t>
            </a:r>
          </a:p>
          <a:p>
            <a:pPr marL="342900" indent="-342900">
              <a:buFont typeface="Arial" panose="020B0604020202020204" pitchFamily="34" charset="0"/>
              <a:buChar char="•"/>
            </a:pPr>
            <a:r>
              <a:rPr lang="en-US" sz="2000" dirty="0" err="1"/>
              <a:t>ServiceNow</a:t>
            </a:r>
            <a:r>
              <a:rPr lang="en-US" sz="2000" dirty="0"/>
              <a:t>, Remedy or other ITSM systems may be better suited for provisioning workloads.</a:t>
            </a:r>
          </a:p>
        </p:txBody>
      </p:sp>
      <p:pic>
        <p:nvPicPr>
          <p:cNvPr id="6" name="Picture 5"/>
          <p:cNvPicPr>
            <a:picLocks noChangeAspect="1"/>
          </p:cNvPicPr>
          <p:nvPr/>
        </p:nvPicPr>
        <p:blipFill>
          <a:blip r:embed="rId3"/>
          <a:stretch>
            <a:fillRect/>
          </a:stretch>
        </p:blipFill>
        <p:spPr>
          <a:xfrm>
            <a:off x="7742237" y="-29453"/>
            <a:ext cx="4659429" cy="6994525"/>
          </a:xfrm>
          <a:prstGeom prst="rect">
            <a:avLst/>
          </a:prstGeom>
        </p:spPr>
      </p:pic>
    </p:spTree>
    <p:extLst>
      <p:ext uri="{BB962C8B-B14F-4D97-AF65-F5344CB8AC3E}">
        <p14:creationId xmlns:p14="http://schemas.microsoft.com/office/powerpoint/2010/main" val="236946383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Implement the spreadsheet</a:t>
            </a:r>
          </a:p>
        </p:txBody>
      </p:sp>
    </p:spTree>
    <p:extLst>
      <p:ext uri="{BB962C8B-B14F-4D97-AF65-F5344CB8AC3E}">
        <p14:creationId xmlns:p14="http://schemas.microsoft.com/office/powerpoint/2010/main" val="366484133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 a partner!</a:t>
            </a:r>
          </a:p>
        </p:txBody>
      </p:sp>
      <p:sp>
        <p:nvSpPr>
          <p:cNvPr id="4" name="Text Placeholder 3"/>
          <p:cNvSpPr>
            <a:spLocks noGrp="1"/>
          </p:cNvSpPr>
          <p:nvPr>
            <p:ph type="body" sz="quarter" idx="10"/>
          </p:nvPr>
        </p:nvSpPr>
        <p:spPr>
          <a:xfrm>
            <a:off x="274638" y="1212850"/>
            <a:ext cx="4495799" cy="5262979"/>
          </a:xfrm>
        </p:spPr>
        <p:txBody>
          <a:bodyPr/>
          <a:lstStyle/>
          <a:p>
            <a:pPr marL="342900" indent="-342900">
              <a:buFont typeface="Arial" panose="020B0604020202020204" pitchFamily="34" charset="0"/>
              <a:buChar char="•"/>
            </a:pPr>
            <a:r>
              <a:rPr lang="en-US" sz="2000" dirty="0"/>
              <a:t>Microsoft Premier “Azure Faststart”</a:t>
            </a:r>
          </a:p>
          <a:p>
            <a:pPr marL="342900" indent="-342900">
              <a:buFont typeface="Arial" panose="020B0604020202020204" pitchFamily="34" charset="0"/>
              <a:buChar char="•"/>
            </a:pPr>
            <a:r>
              <a:rPr lang="en-US" sz="2000" dirty="0"/>
              <a:t>Catapult “Cloud Foundation”</a:t>
            </a:r>
          </a:p>
          <a:p>
            <a:pPr marL="342900" indent="-342900">
              <a:buFont typeface="Arial" panose="020B0604020202020204" pitchFamily="34" charset="0"/>
              <a:buChar char="•"/>
            </a:pPr>
            <a:r>
              <a:rPr lang="en-US" sz="2000" dirty="0"/>
              <a:t>Planet “Cloud Foundation”</a:t>
            </a:r>
          </a:p>
          <a:p>
            <a:pPr marL="342900" indent="-342900">
              <a:buFont typeface="Arial" panose="020B0604020202020204" pitchFamily="34" charset="0"/>
              <a:buChar char="•"/>
            </a:pPr>
            <a:r>
              <a:rPr lang="en-US" sz="2000" dirty="0"/>
              <a:t>Do you have a partner already?</a:t>
            </a:r>
            <a:endParaRPr lang="en-US" sz="2000" dirty="0">
              <a:hlinkClick r:id="rId3"/>
            </a:endParaRPr>
          </a:p>
          <a:p>
            <a:pPr marL="342900" indent="-342900">
              <a:buFont typeface="Arial" panose="020B0604020202020204" pitchFamily="34" charset="0"/>
              <a:buChar char="•"/>
            </a:pPr>
            <a:r>
              <a:rPr lang="en-US" sz="2000" dirty="0">
                <a:hlinkClick r:id="rId3"/>
              </a:rPr>
              <a:t>Standard SOW</a:t>
            </a:r>
            <a:r>
              <a:rPr lang="en-US" sz="2000" dirty="0"/>
              <a:t> </a:t>
            </a:r>
          </a:p>
          <a:p>
            <a:pPr marL="342900" indent="-342900">
              <a:buFont typeface="Arial" panose="020B0604020202020204" pitchFamily="34" charset="0"/>
              <a:buChar char="•"/>
            </a:pPr>
            <a:r>
              <a:rPr lang="en-US" sz="2000" dirty="0">
                <a:hlinkClick r:id="rId4"/>
              </a:rPr>
              <a:t>AzureFoundation GitHub Repository </a:t>
            </a:r>
            <a:r>
              <a:rPr lang="en-US" sz="2000" dirty="0"/>
              <a:t>for example templates that work in the Microsoft Azure Government (MAG) community cloud</a:t>
            </a:r>
          </a:p>
          <a:p>
            <a:pPr marL="342900" indent="-342900">
              <a:buFont typeface="Arial" panose="020B0604020202020204" pitchFamily="34" charset="0"/>
              <a:buChar char="•"/>
            </a:pPr>
            <a:r>
              <a:rPr lang="en-US" sz="2000" dirty="0"/>
              <a:t>Additional workloads are available to snap into Foundation.</a:t>
            </a:r>
          </a:p>
        </p:txBody>
      </p:sp>
      <p:pic>
        <p:nvPicPr>
          <p:cNvPr id="2" name="Picture 1"/>
          <p:cNvPicPr>
            <a:picLocks noChangeAspect="1"/>
          </p:cNvPicPr>
          <p:nvPr/>
        </p:nvPicPr>
        <p:blipFill>
          <a:blip r:embed="rId5"/>
          <a:stretch>
            <a:fillRect/>
          </a:stretch>
        </p:blipFill>
        <p:spPr>
          <a:xfrm>
            <a:off x="5026757" y="1516062"/>
            <a:ext cx="7127161" cy="4754880"/>
          </a:xfrm>
          <a:prstGeom prst="rect">
            <a:avLst/>
          </a:prstGeom>
        </p:spPr>
      </p:pic>
    </p:spTree>
    <p:extLst>
      <p:ext uri="{BB962C8B-B14F-4D97-AF65-F5344CB8AC3E}">
        <p14:creationId xmlns:p14="http://schemas.microsoft.com/office/powerpoint/2010/main" val="347334767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Account</a:t>
            </a:r>
          </a:p>
        </p:txBody>
      </p:sp>
      <p:sp>
        <p:nvSpPr>
          <p:cNvPr id="3" name="Text Placeholder 2"/>
          <p:cNvSpPr>
            <a:spLocks noGrp="1"/>
          </p:cNvSpPr>
          <p:nvPr>
            <p:ph type="body" sz="quarter" idx="10"/>
          </p:nvPr>
        </p:nvSpPr>
        <p:spPr>
          <a:xfrm>
            <a:off x="274638" y="1212850"/>
            <a:ext cx="11887200" cy="5078313"/>
          </a:xfrm>
        </p:spPr>
        <p:txBody>
          <a:bodyPr/>
          <a:lstStyle/>
          <a:p>
            <a:r>
              <a:rPr lang="en-US" dirty="0"/>
              <a:t>Operating Systems</a:t>
            </a:r>
          </a:p>
          <a:p>
            <a:pPr marL="342900" indent="-342900">
              <a:buFont typeface="Arial" panose="020B0604020202020204" pitchFamily="34" charset="0"/>
              <a:buChar char="•"/>
            </a:pPr>
            <a:r>
              <a:rPr lang="en-US" sz="2000" dirty="0"/>
              <a:t>Only put five virtual machines per storage account </a:t>
            </a:r>
          </a:p>
          <a:p>
            <a:pPr marL="342900" indent="-342900">
              <a:buFont typeface="Arial" panose="020B0604020202020204" pitchFamily="34" charset="0"/>
              <a:buChar char="•"/>
            </a:pPr>
            <a:r>
              <a:rPr lang="en-US" sz="2000" dirty="0"/>
              <a:t>Make a new storage account with a new name that is unique</a:t>
            </a:r>
          </a:p>
          <a:p>
            <a:r>
              <a:rPr lang="en-US" dirty="0"/>
              <a:t>Data Drives</a:t>
            </a:r>
          </a:p>
          <a:p>
            <a:pPr marL="342900" indent="-342900">
              <a:buFont typeface="Arial" panose="020B0604020202020204" pitchFamily="34" charset="0"/>
              <a:buChar char="•"/>
            </a:pPr>
            <a:r>
              <a:rPr lang="en-US" sz="2000" dirty="0"/>
              <a:t>Data drives get a drive letter other than D, D is a temp drive</a:t>
            </a:r>
          </a:p>
          <a:p>
            <a:pPr marL="342900" indent="-342900">
              <a:buFont typeface="Arial" panose="020B0604020202020204" pitchFamily="34" charset="0"/>
              <a:buChar char="•"/>
            </a:pPr>
            <a:r>
              <a:rPr lang="en-US" sz="2000" dirty="0"/>
              <a:t>Make a new storage account for data drives and only put five servers per storage account.</a:t>
            </a:r>
          </a:p>
          <a:p>
            <a:r>
              <a:rPr lang="en-US" dirty="0"/>
              <a:t>Database Drives</a:t>
            </a:r>
          </a:p>
          <a:p>
            <a:pPr marL="342900" indent="-342900">
              <a:buFont typeface="Arial" panose="020B0604020202020204" pitchFamily="34" charset="0"/>
              <a:buChar char="•"/>
            </a:pPr>
            <a:r>
              <a:rPr lang="en-US" sz="2000" dirty="0"/>
              <a:t>Databases are IO intensive requirements and a specific storage account should used for each database resource.</a:t>
            </a:r>
          </a:p>
          <a:p>
            <a:r>
              <a:rPr lang="en-US" dirty="0"/>
              <a:t>Images</a:t>
            </a:r>
          </a:p>
          <a:p>
            <a:pPr marL="342900" lvl="0" indent="-342900">
              <a:buFont typeface="Arial" panose="020B0604020202020204" pitchFamily="34" charset="0"/>
              <a:buChar char="•"/>
            </a:pPr>
            <a:r>
              <a:rPr lang="en-US" sz="2000" dirty="0"/>
              <a:t>For deploying images, the image has to be hosted in the same storage account as the VM.</a:t>
            </a:r>
            <a:endParaRPr lang="en-US" sz="2000" dirty="0">
              <a:gradFill>
                <a:gsLst>
                  <a:gs pos="1250">
                    <a:srgbClr val="107C10"/>
                  </a:gs>
                  <a:gs pos="99000">
                    <a:srgbClr val="107C10"/>
                  </a:gs>
                </a:gsLst>
                <a:lin ang="5400000" scaled="0"/>
              </a:gradFill>
            </a:endParaRPr>
          </a:p>
        </p:txBody>
      </p:sp>
    </p:spTree>
    <p:extLst>
      <p:ext uri="{BB962C8B-B14F-4D97-AF65-F5344CB8AC3E}">
        <p14:creationId xmlns:p14="http://schemas.microsoft.com/office/powerpoint/2010/main" val="146710495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Networks</a:t>
            </a:r>
          </a:p>
        </p:txBody>
      </p:sp>
      <p:sp>
        <p:nvSpPr>
          <p:cNvPr id="3" name="Text Placeholder 2"/>
          <p:cNvSpPr>
            <a:spLocks noGrp="1"/>
          </p:cNvSpPr>
          <p:nvPr>
            <p:ph type="body" sz="quarter" idx="10"/>
          </p:nvPr>
        </p:nvSpPr>
        <p:spPr>
          <a:xfrm>
            <a:off x="274638" y="1212850"/>
            <a:ext cx="11887200" cy="5016758"/>
          </a:xfrm>
        </p:spPr>
        <p:txBody>
          <a:bodyPr/>
          <a:lstStyle/>
          <a:p>
            <a:r>
              <a:rPr lang="en-US" dirty="0"/>
              <a:t>Site to Site VPN</a:t>
            </a:r>
          </a:p>
          <a:p>
            <a:pPr marL="342900" indent="-342900">
              <a:buFont typeface="Arial" panose="020B0604020202020204" pitchFamily="34" charset="0"/>
              <a:buChar char="•"/>
            </a:pPr>
            <a:r>
              <a:rPr lang="en-US" sz="2000" dirty="0"/>
              <a:t>Dynamic Routing is required to get the networks to communicate</a:t>
            </a:r>
          </a:p>
          <a:p>
            <a:pPr marL="342900" indent="-342900">
              <a:buFont typeface="Arial" panose="020B0604020202020204" pitchFamily="34" charset="0"/>
              <a:buChar char="•"/>
            </a:pPr>
            <a:r>
              <a:rPr lang="en-US" sz="2000" dirty="0"/>
              <a:t>Some of the on premise network appliances are not capable of doing Dynamic Routing.</a:t>
            </a:r>
          </a:p>
          <a:p>
            <a:r>
              <a:rPr lang="en-US" dirty="0"/>
              <a:t>VPN Peering for Roadmap</a:t>
            </a:r>
          </a:p>
          <a:p>
            <a:pPr marL="342900" indent="-342900">
              <a:buFont typeface="Arial" panose="020B0604020202020204" pitchFamily="34" charset="0"/>
              <a:buChar char="•"/>
            </a:pPr>
            <a:r>
              <a:rPr lang="en-US" sz="2000" dirty="0"/>
              <a:t>In the future the default S2S VPNs between subscriptions can be replaced with </a:t>
            </a:r>
            <a:r>
              <a:rPr lang="en-US" sz="2000" dirty="0" err="1"/>
              <a:t>Vnet</a:t>
            </a:r>
            <a:r>
              <a:rPr lang="en-US" sz="2000" dirty="0"/>
              <a:t> Peering.</a:t>
            </a:r>
          </a:p>
          <a:p>
            <a:r>
              <a:rPr lang="en-US" dirty="0"/>
              <a:t>Network Security Groups</a:t>
            </a:r>
          </a:p>
          <a:p>
            <a:pPr marL="342900" indent="-342900">
              <a:buFont typeface="Arial" panose="020B0604020202020204" pitchFamily="34" charset="0"/>
              <a:buChar char="•"/>
            </a:pPr>
            <a:r>
              <a:rPr lang="en-US" sz="2000" dirty="0"/>
              <a:t>The default NSG will only be to prevent inbound internet for the non-DMZ subnets, and port 443 Inbound from the internet.</a:t>
            </a:r>
          </a:p>
          <a:p>
            <a:r>
              <a:rPr lang="en-US" dirty="0"/>
              <a:t>ExpressRoute</a:t>
            </a:r>
          </a:p>
          <a:p>
            <a:pPr marL="342900" lvl="0" indent="-342900">
              <a:buFont typeface="Arial" panose="020B0604020202020204" pitchFamily="34" charset="0"/>
              <a:buChar char="•"/>
            </a:pPr>
            <a:r>
              <a:rPr lang="en-US" sz="2000" dirty="0"/>
              <a:t>Most enterprise configurations will find performance and operational improvements by using ExpressRoute.</a:t>
            </a:r>
          </a:p>
        </p:txBody>
      </p:sp>
    </p:spTree>
    <p:extLst>
      <p:ext uri="{BB962C8B-B14F-4D97-AF65-F5344CB8AC3E}">
        <p14:creationId xmlns:p14="http://schemas.microsoft.com/office/powerpoint/2010/main" val="265960293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Access Azure</a:t>
            </a:r>
          </a:p>
        </p:txBody>
      </p:sp>
    </p:spTree>
    <p:extLst>
      <p:ext uri="{BB962C8B-B14F-4D97-AF65-F5344CB8AC3E}">
        <p14:creationId xmlns:p14="http://schemas.microsoft.com/office/powerpoint/2010/main" val="405796056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95159"/>
          </a:xfrm>
        </p:spPr>
        <p:txBody>
          <a:bodyPr/>
          <a:lstStyle/>
          <a:p>
            <a:r>
              <a:rPr lang="en-US" sz="2000" dirty="0"/>
              <a:t>Enterprise Enrollment Portal:  </a:t>
            </a:r>
            <a:r>
              <a:rPr lang="en-US" sz="2000" dirty="0">
                <a:hlinkClick r:id="rId3"/>
              </a:rPr>
              <a:t>https://ea.azure.com</a:t>
            </a:r>
            <a:endParaRPr lang="en-US" sz="2000" dirty="0"/>
          </a:p>
          <a:p>
            <a:r>
              <a:rPr lang="en-US" sz="2000" dirty="0"/>
              <a:t>MAG Account Portal:  </a:t>
            </a:r>
            <a:r>
              <a:rPr lang="en-US" sz="2000" dirty="0">
                <a:hlinkClick r:id="rId4"/>
              </a:rPr>
              <a:t>https://account.windowsazure.us</a:t>
            </a:r>
            <a:endParaRPr lang="en-US" sz="2000" dirty="0"/>
          </a:p>
          <a:p>
            <a:r>
              <a:rPr lang="en-US" sz="2000" dirty="0"/>
              <a:t>MAC Account Portal:  </a:t>
            </a:r>
            <a:r>
              <a:rPr lang="en-US" sz="2000" dirty="0">
                <a:hlinkClick r:id="rId5"/>
              </a:rPr>
              <a:t>https://account.windowsazure.com</a:t>
            </a:r>
            <a:endParaRPr lang="en-US" sz="2000" dirty="0"/>
          </a:p>
          <a:p>
            <a:r>
              <a:rPr lang="en-US" sz="2000" dirty="0"/>
              <a:t>MAC Azure Management:  </a:t>
            </a:r>
            <a:r>
              <a:rPr lang="en-US" sz="2000" dirty="0">
                <a:hlinkClick r:id="rId6"/>
              </a:rPr>
              <a:t>https://manage.windowsazure.com</a:t>
            </a:r>
            <a:endParaRPr lang="en-US" sz="2000" dirty="0"/>
          </a:p>
          <a:p>
            <a:r>
              <a:rPr lang="en-US" sz="2000" dirty="0"/>
              <a:t>MAG Azure Management:  </a:t>
            </a:r>
            <a:r>
              <a:rPr lang="en-US" sz="2000" dirty="0">
                <a:hlinkClick r:id="rId7"/>
              </a:rPr>
              <a:t>https://manage.windowsazure.us</a:t>
            </a:r>
            <a:endParaRPr lang="en-US" sz="2000" dirty="0"/>
          </a:p>
          <a:p>
            <a:r>
              <a:rPr lang="en-US" sz="2000" dirty="0"/>
              <a:t>MAC Support:  </a:t>
            </a:r>
            <a:r>
              <a:rPr lang="en-US" sz="2000" dirty="0">
                <a:hlinkClick r:id="rId8"/>
              </a:rPr>
              <a:t>http://aka.ms/AzureEntSupport</a:t>
            </a:r>
            <a:endParaRPr lang="en-US" sz="2000" dirty="0"/>
          </a:p>
          <a:p>
            <a:r>
              <a:rPr lang="en-US" sz="2000" dirty="0"/>
              <a:t>MAG Support: </a:t>
            </a:r>
            <a:r>
              <a:rPr lang="en-US" sz="2000" u="sng" dirty="0">
                <a:hlinkClick r:id="rId9"/>
              </a:rPr>
              <a:t>http://aka.ms/azuregovsupport</a:t>
            </a:r>
            <a:endParaRPr lang="en-US" sz="2000" u="sng" dirty="0"/>
          </a:p>
          <a:p>
            <a:r>
              <a:rPr lang="en-US" sz="2000" dirty="0"/>
              <a:t>Office Portal:  </a:t>
            </a:r>
            <a:r>
              <a:rPr lang="en-US" sz="2000" dirty="0">
                <a:hlinkClick r:id="rId10"/>
              </a:rPr>
              <a:t>https://portal.office.com</a:t>
            </a:r>
            <a:endParaRPr lang="en-US" sz="2000" dirty="0"/>
          </a:p>
          <a:p>
            <a:r>
              <a:rPr lang="en-US" sz="2000" dirty="0">
                <a:hlinkClick r:id="rId11"/>
              </a:rPr>
              <a:t>Azure Government Documentation</a:t>
            </a:r>
            <a:endParaRPr lang="en-US" sz="2000" dirty="0"/>
          </a:p>
          <a:p>
            <a:r>
              <a:rPr lang="en-US" sz="2000" dirty="0"/>
              <a:t>Managing Azure Subscriptions with PowerShell </a:t>
            </a:r>
            <a:r>
              <a:rPr lang="en-US" sz="2000" dirty="0">
                <a:hlinkClick r:id="rId12"/>
              </a:rPr>
              <a:t>here</a:t>
            </a:r>
            <a:r>
              <a:rPr lang="en-US" sz="2000" dirty="0"/>
              <a:t> has some additional discussion</a:t>
            </a:r>
          </a:p>
          <a:p>
            <a:r>
              <a:rPr lang="en-US" sz="2000" dirty="0"/>
              <a:t>Getting Started with Azure PowerShell for Azure Government blog </a:t>
            </a:r>
            <a:r>
              <a:rPr lang="en-US" sz="2000" dirty="0">
                <a:hlinkClick r:id="rId13"/>
              </a:rPr>
              <a:t>here</a:t>
            </a:r>
            <a:r>
              <a:rPr lang="en-US" sz="2000" dirty="0"/>
              <a:t>. </a:t>
            </a:r>
          </a:p>
          <a:p>
            <a:r>
              <a:rPr lang="en-US" sz="2000" dirty="0"/>
              <a:t>Review of the Azure Portal </a:t>
            </a:r>
            <a:r>
              <a:rPr lang="en-US" sz="2000" dirty="0">
                <a:hlinkClick r:id="rId14"/>
              </a:rPr>
              <a:t>here</a:t>
            </a:r>
            <a:r>
              <a:rPr lang="en-US" sz="2000" dirty="0"/>
              <a:t>.</a:t>
            </a:r>
          </a:p>
          <a:p>
            <a:endParaRPr lang="en-US" dirty="0"/>
          </a:p>
        </p:txBody>
      </p:sp>
      <p:sp>
        <p:nvSpPr>
          <p:cNvPr id="3" name="Title 2"/>
          <p:cNvSpPr>
            <a:spLocks noGrp="1"/>
          </p:cNvSpPr>
          <p:nvPr>
            <p:ph type="title"/>
          </p:nvPr>
        </p:nvSpPr>
        <p:spPr/>
        <p:txBody>
          <a:bodyPr/>
          <a:lstStyle/>
          <a:p>
            <a:r>
              <a:rPr lang="en-US" dirty="0"/>
              <a:t>Portals</a:t>
            </a:r>
          </a:p>
        </p:txBody>
      </p:sp>
    </p:spTree>
    <p:extLst>
      <p:ext uri="{BB962C8B-B14F-4D97-AF65-F5344CB8AC3E}">
        <p14:creationId xmlns:p14="http://schemas.microsoft.com/office/powerpoint/2010/main" val="305881275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11457"/>
          </a:xfrm>
        </p:spPr>
        <p:txBody>
          <a:bodyPr/>
          <a:lstStyle/>
          <a:p>
            <a:r>
              <a:rPr lang="en-US" dirty="0"/>
              <a:t>Visual Studio and PowerShell ISE</a:t>
            </a:r>
          </a:p>
          <a:p>
            <a:r>
              <a:rPr lang="en-US" dirty="0"/>
              <a:t>Security Keys, Published Settings File</a:t>
            </a:r>
          </a:p>
          <a:p>
            <a:r>
              <a:rPr lang="en-US" dirty="0"/>
              <a:t>Portal Role Management</a:t>
            </a:r>
          </a:p>
          <a:p>
            <a:r>
              <a:rPr lang="en-US" dirty="0"/>
              <a:t>Azure Resource Management (ARM)</a:t>
            </a:r>
          </a:p>
        </p:txBody>
      </p:sp>
      <p:sp>
        <p:nvSpPr>
          <p:cNvPr id="3" name="Title 2"/>
          <p:cNvSpPr>
            <a:spLocks noGrp="1"/>
          </p:cNvSpPr>
          <p:nvPr>
            <p:ph type="title"/>
          </p:nvPr>
        </p:nvSpPr>
        <p:spPr/>
        <p:txBody>
          <a:bodyPr/>
          <a:lstStyle/>
          <a:p>
            <a:r>
              <a:rPr lang="en-US" dirty="0"/>
              <a:t>Portal, PowerShell, CLI, and JSON</a:t>
            </a:r>
          </a:p>
        </p:txBody>
      </p:sp>
    </p:spTree>
    <p:extLst>
      <p:ext uri="{BB962C8B-B14F-4D97-AF65-F5344CB8AC3E}">
        <p14:creationId xmlns:p14="http://schemas.microsoft.com/office/powerpoint/2010/main" val="108441655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Portal</a:t>
            </a:r>
          </a:p>
        </p:txBody>
      </p:sp>
      <p:sp>
        <p:nvSpPr>
          <p:cNvPr id="4" name="Text Placeholder 3"/>
          <p:cNvSpPr>
            <a:spLocks noGrp="1"/>
          </p:cNvSpPr>
          <p:nvPr>
            <p:ph type="body" sz="quarter" idx="10"/>
          </p:nvPr>
        </p:nvSpPr>
        <p:spPr>
          <a:xfrm>
            <a:off x="274638" y="1212850"/>
            <a:ext cx="6400799" cy="3970318"/>
          </a:xfrm>
        </p:spPr>
        <p:txBody>
          <a:bodyPr/>
          <a:lstStyle/>
          <a:p>
            <a:pPr marL="342900" indent="-342900">
              <a:buFont typeface="Arial" panose="020B0604020202020204" pitchFamily="34" charset="0"/>
              <a:buChar char="•"/>
            </a:pPr>
            <a:r>
              <a:rPr lang="en-US" sz="2000" dirty="0"/>
              <a:t>Use the answers provided in the Department worksheet in the AzureFoundation Spreadsheet (AFS) to setup the Enterprise Enrollment.</a:t>
            </a:r>
          </a:p>
          <a:p>
            <a:pPr marL="342900" indent="-342900">
              <a:buFont typeface="Arial" panose="020B0604020202020204" pitchFamily="34" charset="0"/>
              <a:buChar char="•"/>
            </a:pPr>
            <a:r>
              <a:rPr lang="en-US" sz="2000" dirty="0"/>
              <a:t>Leverage the “Notes” worksheet in the AFS for step by step guidance.</a:t>
            </a:r>
          </a:p>
          <a:p>
            <a:pPr marL="342900" indent="-342900">
              <a:buFont typeface="Arial" panose="020B0604020202020204" pitchFamily="34" charset="0"/>
              <a:buChar char="•"/>
            </a:pPr>
            <a:r>
              <a:rPr lang="en-US" sz="2000" dirty="0"/>
              <a:t>Make “Service” users for Department and Account Administrator roles, it seems losing passwords or organizational change as users move to new roles causes unexpected delays.</a:t>
            </a:r>
          </a:p>
          <a:p>
            <a:pPr marL="342900" indent="-342900">
              <a:buFont typeface="Arial" panose="020B0604020202020204" pitchFamily="34" charset="0"/>
              <a:buChar char="•"/>
            </a:pPr>
            <a:r>
              <a:rPr lang="en-US" sz="2000" dirty="0"/>
              <a:t>Global Administrators in the Azure Active Directory is very powerful, consider they can reset anyone’s password and impersonate that person, including the Enterprise Administrators.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r="31278"/>
          <a:stretch/>
        </p:blipFill>
        <p:spPr>
          <a:xfrm>
            <a:off x="6751637" y="906462"/>
            <a:ext cx="5412566" cy="5246654"/>
          </a:xfrm>
          <a:prstGeom prst="rect">
            <a:avLst/>
          </a:prstGeom>
        </p:spPr>
      </p:pic>
    </p:spTree>
    <p:extLst>
      <p:ext uri="{BB962C8B-B14F-4D97-AF65-F5344CB8AC3E}">
        <p14:creationId xmlns:p14="http://schemas.microsoft.com/office/powerpoint/2010/main" val="405219000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 Portal</a:t>
            </a:r>
          </a:p>
        </p:txBody>
      </p:sp>
      <p:sp>
        <p:nvSpPr>
          <p:cNvPr id="3" name="Text Placeholder 2"/>
          <p:cNvSpPr>
            <a:spLocks noGrp="1"/>
          </p:cNvSpPr>
          <p:nvPr>
            <p:ph type="body" sz="quarter" idx="10"/>
          </p:nvPr>
        </p:nvSpPr>
        <p:spPr>
          <a:xfrm>
            <a:off x="274638" y="1212850"/>
            <a:ext cx="5867399" cy="3077766"/>
          </a:xfrm>
        </p:spPr>
        <p:txBody>
          <a:bodyPr/>
          <a:lstStyle/>
          <a:p>
            <a:pPr marL="342900" indent="-342900">
              <a:buFont typeface="Arial" panose="020B0604020202020204" pitchFamily="34" charset="0"/>
              <a:buChar char="•"/>
            </a:pPr>
            <a:r>
              <a:rPr lang="en-US" sz="2000" dirty="0"/>
              <a:t>This is where subscriptions are made and renamed to align to the AzureFoundation pattern.</a:t>
            </a:r>
          </a:p>
          <a:p>
            <a:pPr marL="342900" indent="-342900">
              <a:buFont typeface="Arial" panose="020B0604020202020204" pitchFamily="34" charset="0"/>
              <a:buChar char="•"/>
            </a:pPr>
            <a:r>
              <a:rPr lang="en-US" sz="2000" dirty="0"/>
              <a:t>Every subscription name should be unique, use the naming convention agreed to in the spreadsheet.</a:t>
            </a:r>
          </a:p>
          <a:p>
            <a:pPr marL="342900" indent="-342900">
              <a:buFont typeface="Arial" panose="020B0604020202020204" pitchFamily="34" charset="0"/>
              <a:buChar char="•"/>
            </a:pPr>
            <a:r>
              <a:rPr lang="en-US" sz="2000" dirty="0"/>
              <a:t>Before changing the “Service Admin” for the subscription, consider that using the Account Administrator as the standard will allow for people to change roles.</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19681"/>
          <a:stretch/>
        </p:blipFill>
        <p:spPr>
          <a:xfrm>
            <a:off x="6370637" y="1211536"/>
            <a:ext cx="5879584" cy="4876525"/>
          </a:xfrm>
          <a:prstGeom prst="rect">
            <a:avLst/>
          </a:prstGeom>
        </p:spPr>
      </p:pic>
    </p:spTree>
    <p:extLst>
      <p:ext uri="{BB962C8B-B14F-4D97-AF65-F5344CB8AC3E}">
        <p14:creationId xmlns:p14="http://schemas.microsoft.com/office/powerpoint/2010/main" val="9183123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Proposition</a:t>
            </a:r>
          </a:p>
        </p:txBody>
      </p:sp>
      <p:sp>
        <p:nvSpPr>
          <p:cNvPr id="4" name="Rectangle 3"/>
          <p:cNvSpPr/>
          <p:nvPr/>
        </p:nvSpPr>
        <p:spPr>
          <a:xfrm>
            <a:off x="427037" y="1211262"/>
            <a:ext cx="6705600" cy="5016758"/>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For new Office 365 customers who desire single sign-on, a great first workload for Azure.</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Trained partner community who can deploy a consistent configuration of Azure: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Financial accounting structure to enable bill-back and show-back by creating departments and accounts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Separation of duties between workloads (Pre-Prod, Prod, High Business Impact, storage)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Hybrid networking and identity for the enterprise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Baseline security of Azure with default network security groups, role based access control.</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Establish naming conventions with metadata for a best of breed greenfield geo-redundant datacenter</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Production ready:  Disaster Recovery, Data Center migration, HA SharePoint and HA SQL Server Farm</a:t>
            </a:r>
          </a:p>
        </p:txBody>
      </p:sp>
      <p:pic>
        <p:nvPicPr>
          <p:cNvPr id="3" name="Picture 2"/>
          <p:cNvPicPr>
            <a:picLocks noChangeAspect="1"/>
          </p:cNvPicPr>
          <p:nvPr/>
        </p:nvPicPr>
        <p:blipFill rotWithShape="1">
          <a:blip r:embed="rId3"/>
          <a:srcRect l="32301" r="10482"/>
          <a:stretch/>
        </p:blipFill>
        <p:spPr>
          <a:xfrm>
            <a:off x="7208837" y="982662"/>
            <a:ext cx="4724400" cy="5500353"/>
          </a:xfrm>
          <a:prstGeom prst="rect">
            <a:avLst/>
          </a:prstGeom>
        </p:spPr>
      </p:pic>
    </p:spTree>
    <p:extLst>
      <p:ext uri="{BB962C8B-B14F-4D97-AF65-F5344CB8AC3E}">
        <p14:creationId xmlns:p14="http://schemas.microsoft.com/office/powerpoint/2010/main" val="324930110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and Resource Portal</a:t>
            </a:r>
          </a:p>
        </p:txBody>
      </p:sp>
      <p:sp>
        <p:nvSpPr>
          <p:cNvPr id="3" name="Text Placeholder 2"/>
          <p:cNvSpPr>
            <a:spLocks noGrp="1"/>
          </p:cNvSpPr>
          <p:nvPr>
            <p:ph type="body" sz="quarter" idx="10"/>
          </p:nvPr>
        </p:nvSpPr>
        <p:spPr>
          <a:xfrm>
            <a:off x="274638" y="1212850"/>
            <a:ext cx="5181599" cy="3970318"/>
          </a:xfrm>
        </p:spPr>
        <p:txBody>
          <a:bodyPr/>
          <a:lstStyle/>
          <a:p>
            <a:pPr marL="342900" indent="-342900">
              <a:buFont typeface="Arial" panose="020B0604020202020204" pitchFamily="34" charset="0"/>
              <a:buChar char="•"/>
            </a:pPr>
            <a:r>
              <a:rPr lang="en-US" sz="2000" dirty="0"/>
              <a:t>This is the subscription.  The subscription is where workload is deployed in Azure.  </a:t>
            </a:r>
          </a:p>
          <a:p>
            <a:pPr marL="342900" indent="-342900">
              <a:buFont typeface="Arial" panose="020B0604020202020204" pitchFamily="34" charset="0"/>
              <a:buChar char="•"/>
            </a:pPr>
            <a:r>
              <a:rPr lang="en-US" sz="2000" dirty="0"/>
              <a:t>Set up the Co-Administrator for each Subscription, assign the partner at a minimum.</a:t>
            </a:r>
          </a:p>
          <a:p>
            <a:pPr marL="342900" indent="-342900">
              <a:buFont typeface="Arial" panose="020B0604020202020204" pitchFamily="34" charset="0"/>
              <a:buChar char="•"/>
            </a:pPr>
            <a:r>
              <a:rPr lang="en-US" sz="2000" dirty="0"/>
              <a:t>Security disclaimer, anyone who is a Co-Admin in the classic portal can download certificates and make changes to subscription even after they lose Co-Admin access.  Change the keys as Partners and employees change roles.</a:t>
            </a:r>
          </a:p>
          <a:p>
            <a:pPr marL="342900" indent="-342900">
              <a:buFont typeface="Arial" panose="020B0604020202020204" pitchFamily="34" charset="0"/>
              <a:buChar char="•"/>
            </a:pPr>
            <a:r>
              <a:rPr lang="en-US" sz="2000" dirty="0"/>
              <a:t>Role Based Access Control is available in the Azure Resource Model.</a:t>
            </a:r>
          </a:p>
        </p:txBody>
      </p:sp>
      <p:pic>
        <p:nvPicPr>
          <p:cNvPr id="6" name="Picture 5"/>
          <p:cNvPicPr>
            <a:picLocks noChangeAspect="1"/>
          </p:cNvPicPr>
          <p:nvPr/>
        </p:nvPicPr>
        <p:blipFill>
          <a:blip r:embed="rId3"/>
          <a:stretch>
            <a:fillRect/>
          </a:stretch>
        </p:blipFill>
        <p:spPr>
          <a:xfrm>
            <a:off x="6065837" y="1287462"/>
            <a:ext cx="5957192" cy="3968406"/>
          </a:xfrm>
          <a:prstGeom prst="rect">
            <a:avLst/>
          </a:prstGeom>
        </p:spPr>
      </p:pic>
    </p:spTree>
    <p:extLst>
      <p:ext uri="{BB962C8B-B14F-4D97-AF65-F5344CB8AC3E}">
        <p14:creationId xmlns:p14="http://schemas.microsoft.com/office/powerpoint/2010/main" val="54725240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Explorer	</a:t>
            </a:r>
          </a:p>
        </p:txBody>
      </p:sp>
      <p:sp>
        <p:nvSpPr>
          <p:cNvPr id="3" name="Text Placeholder 2"/>
          <p:cNvSpPr>
            <a:spLocks noGrp="1"/>
          </p:cNvSpPr>
          <p:nvPr>
            <p:ph type="body" sz="quarter" idx="10"/>
          </p:nvPr>
        </p:nvSpPr>
        <p:spPr>
          <a:xfrm>
            <a:off x="274638" y="1212850"/>
            <a:ext cx="11887200" cy="1846659"/>
          </a:xfrm>
        </p:spPr>
        <p:txBody>
          <a:bodyPr/>
          <a:lstStyle/>
          <a:p>
            <a:r>
              <a:rPr lang="en-US" u="sng" dirty="0">
                <a:hlinkClick r:id="rId3"/>
              </a:rPr>
              <a:t>https://blogs.msdn.microsoft.com/azuregov/2016/09/20/how-to-use-storage-explorer-with-microsoft-azure-for-government/</a:t>
            </a:r>
            <a:endParaRPr lang="en-US" dirty="0"/>
          </a:p>
        </p:txBody>
      </p:sp>
    </p:spTree>
    <p:extLst>
      <p:ext uri="{BB962C8B-B14F-4D97-AF65-F5344CB8AC3E}">
        <p14:creationId xmlns:p14="http://schemas.microsoft.com/office/powerpoint/2010/main" val="412607008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Access</a:t>
            </a:r>
          </a:p>
        </p:txBody>
      </p:sp>
      <p:sp>
        <p:nvSpPr>
          <p:cNvPr id="3" name="Text Placeholder 2"/>
          <p:cNvSpPr>
            <a:spLocks noGrp="1"/>
          </p:cNvSpPr>
          <p:nvPr>
            <p:ph type="body" sz="quarter" idx="10"/>
          </p:nvPr>
        </p:nvSpPr>
        <p:spPr>
          <a:xfrm>
            <a:off x="274638" y="1212850"/>
            <a:ext cx="6476999" cy="2369880"/>
          </a:xfrm>
        </p:spPr>
        <p:txBody>
          <a:bodyPr/>
          <a:lstStyle/>
          <a:p>
            <a:pPr marL="342900" indent="-342900">
              <a:buFont typeface="Arial" panose="020B0604020202020204" pitchFamily="34" charset="0"/>
              <a:buChar char="•"/>
            </a:pPr>
            <a:r>
              <a:rPr lang="en-US" sz="2000" dirty="0"/>
              <a:t>Most of the patterns are configured with PowerShell.</a:t>
            </a:r>
          </a:p>
          <a:p>
            <a:pPr marL="342900" indent="-342900">
              <a:buFont typeface="Arial" panose="020B0604020202020204" pitchFamily="34" charset="0"/>
              <a:buChar char="•"/>
            </a:pPr>
            <a:r>
              <a:rPr lang="en-US" sz="2000" dirty="0"/>
              <a:t>The Azure Virtual Network PowerShell and XML</a:t>
            </a:r>
          </a:p>
          <a:p>
            <a:pPr marL="342900" indent="-342900">
              <a:buFont typeface="Arial" panose="020B0604020202020204" pitchFamily="34" charset="0"/>
              <a:buChar char="•"/>
            </a:pPr>
            <a:r>
              <a:rPr lang="en-US" sz="2000" dirty="0"/>
              <a:t>The Azure Network Security Group defaults for each VNET.  Make it so the DMZ is the only subnet where workload can be accessed from the Internet.</a:t>
            </a:r>
          </a:p>
          <a:p>
            <a:pPr marL="342900" indent="-342900">
              <a:buFont typeface="Arial" panose="020B0604020202020204" pitchFamily="34" charset="0"/>
              <a:buChar char="•"/>
            </a:pPr>
            <a:r>
              <a:rPr lang="en-US" sz="2000" dirty="0"/>
              <a:t>The Identity Pattern PowerShell</a:t>
            </a:r>
          </a:p>
          <a:p>
            <a:pPr marL="342900" indent="-342900">
              <a:buFont typeface="Arial" panose="020B0604020202020204" pitchFamily="34" charset="0"/>
              <a:buChar char="•"/>
            </a:pPr>
            <a:r>
              <a:rPr lang="en-US" sz="2000" dirty="0"/>
              <a:t>ARM is where we want to go!</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18384"/>
          <a:stretch/>
        </p:blipFill>
        <p:spPr>
          <a:xfrm>
            <a:off x="6599237" y="1058862"/>
            <a:ext cx="5601537" cy="4572000"/>
          </a:xfrm>
          <a:prstGeom prst="rect">
            <a:avLst/>
          </a:prstGeom>
        </p:spPr>
      </p:pic>
    </p:spTree>
    <p:extLst>
      <p:ext uri="{BB962C8B-B14F-4D97-AF65-F5344CB8AC3E}">
        <p14:creationId xmlns:p14="http://schemas.microsoft.com/office/powerpoint/2010/main" val="381409136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Goals</a:t>
            </a:r>
          </a:p>
        </p:txBody>
      </p:sp>
      <p:sp>
        <p:nvSpPr>
          <p:cNvPr id="3" name="Text Placeholder 2"/>
          <p:cNvSpPr>
            <a:spLocks noGrp="1"/>
          </p:cNvSpPr>
          <p:nvPr>
            <p:ph type="body" sz="quarter" idx="10"/>
          </p:nvPr>
        </p:nvSpPr>
        <p:spPr>
          <a:xfrm>
            <a:off x="274638" y="1212850"/>
            <a:ext cx="5257799" cy="2246769"/>
          </a:xfrm>
        </p:spPr>
        <p:txBody>
          <a:bodyPr/>
          <a:lstStyle/>
          <a:p>
            <a:pPr marL="342900" indent="-342900">
              <a:buFont typeface="Arial" panose="020B0604020202020204" pitchFamily="34" charset="0"/>
              <a:buChar char="•"/>
            </a:pPr>
            <a:r>
              <a:rPr lang="en-US" sz="2000" dirty="0"/>
              <a:t>Replace the spreadsheet with an Application and wizard</a:t>
            </a:r>
          </a:p>
          <a:p>
            <a:pPr marL="342900" indent="-342900">
              <a:buFont typeface="Arial" panose="020B0604020202020204" pitchFamily="34" charset="0"/>
              <a:buChar char="•"/>
            </a:pPr>
            <a:r>
              <a:rPr lang="en-US" sz="2000" dirty="0"/>
              <a:t>Have PowerShell/ARM templates managed in Visual Studio Team Services </a:t>
            </a:r>
          </a:p>
          <a:p>
            <a:pPr marL="342900" indent="-342900">
              <a:buFont typeface="Arial" panose="020B0604020202020204" pitchFamily="34" charset="0"/>
              <a:buChar char="•"/>
            </a:pPr>
            <a:r>
              <a:rPr lang="en-US" sz="2000" dirty="0"/>
              <a:t>More Workloads, added to the AzureFoundation Library.  These workloads can be found in the ARM/Compute folder</a:t>
            </a:r>
          </a:p>
        </p:txBody>
      </p:sp>
      <p:pic>
        <p:nvPicPr>
          <p:cNvPr id="4" name="Picture 3"/>
          <p:cNvPicPr>
            <a:picLocks noChangeAspect="1"/>
          </p:cNvPicPr>
          <p:nvPr/>
        </p:nvPicPr>
        <p:blipFill>
          <a:blip r:embed="rId3"/>
          <a:stretch>
            <a:fillRect/>
          </a:stretch>
        </p:blipFill>
        <p:spPr>
          <a:xfrm>
            <a:off x="5608637" y="1199231"/>
            <a:ext cx="6348968" cy="4229389"/>
          </a:xfrm>
          <a:prstGeom prst="rect">
            <a:avLst/>
          </a:prstGeom>
        </p:spPr>
      </p:pic>
    </p:spTree>
    <p:extLst>
      <p:ext uri="{BB962C8B-B14F-4D97-AF65-F5344CB8AC3E}">
        <p14:creationId xmlns:p14="http://schemas.microsoft.com/office/powerpoint/2010/main" val="232882930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Tree>
    <p:extLst>
      <p:ext uri="{BB962C8B-B14F-4D97-AF65-F5344CB8AC3E}">
        <p14:creationId xmlns:p14="http://schemas.microsoft.com/office/powerpoint/2010/main" val="348379396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296897"/>
            <a:ext cx="5943599" cy="738664"/>
          </a:xfrm>
        </p:spPr>
        <p:txBody>
          <a:bodyPr/>
          <a:lstStyle/>
          <a:p>
            <a:r>
              <a:rPr lang="en-US" b="1" dirty="0">
                <a:solidFill>
                  <a:schemeClr val="tx1"/>
                </a:solidFill>
              </a:rPr>
              <a:t>Azure Management Suite</a:t>
            </a:r>
          </a:p>
        </p:txBody>
      </p:sp>
      <p:sp>
        <p:nvSpPr>
          <p:cNvPr id="3" name="Text Placeholder 2"/>
          <p:cNvSpPr>
            <a:spLocks noGrp="1"/>
          </p:cNvSpPr>
          <p:nvPr>
            <p:ph type="body" sz="quarter" idx="11"/>
          </p:nvPr>
        </p:nvSpPr>
        <p:spPr>
          <a:xfrm>
            <a:off x="320357" y="1135062"/>
            <a:ext cx="5852160" cy="4985980"/>
          </a:xfrm>
        </p:spPr>
        <p:txBody>
          <a:bodyPr/>
          <a:lstStyle/>
          <a:p>
            <a:r>
              <a:rPr lang="en-US" sz="2400" dirty="0"/>
              <a:t>The Azure Government Cloud IAAS environment is a:  Robust , Secure, Stable computing environment. However, it is extension of your Mission Critical Data Center that needs to be Managed, Monitored, Backed-up and DR enabled for 24X7 operations</a:t>
            </a:r>
          </a:p>
          <a:p>
            <a:endParaRPr lang="en-US" sz="2400" dirty="0"/>
          </a:p>
          <a:p>
            <a:r>
              <a:rPr lang="en-US" sz="2400" dirty="0"/>
              <a:t>To meet and exceed these requirements Microsoft recommends the included Azure Management Suite of products.  These products are not required to run your workloads in Azure, but will provide you a well managed environment</a:t>
            </a:r>
          </a:p>
        </p:txBody>
      </p:sp>
    </p:spTree>
    <p:extLst>
      <p:ext uri="{BB962C8B-B14F-4D97-AF65-F5344CB8AC3E}">
        <p14:creationId xmlns:p14="http://schemas.microsoft.com/office/powerpoint/2010/main" val="383134449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2237" y="254746"/>
            <a:ext cx="11889564" cy="917575"/>
          </a:xfrm>
        </p:spPr>
        <p:txBody>
          <a:bodyPr/>
          <a:lstStyle/>
          <a:p>
            <a:r>
              <a:rPr lang="en-US" sz="3600" b="1" dirty="0"/>
              <a:t>Microsoft Operations Management Suite (OMS)</a:t>
            </a:r>
            <a:br>
              <a:rPr lang="en-US" sz="3600" b="1" dirty="0"/>
            </a:br>
            <a:r>
              <a:rPr lang="en-US" sz="2400" b="1" dirty="0"/>
              <a:t>Simplified IT management for any enterprise</a:t>
            </a:r>
            <a:br>
              <a:rPr lang="en-US" sz="3600" dirty="0"/>
            </a:br>
            <a:br>
              <a:rPr lang="en-US" sz="7200" dirty="0"/>
            </a:br>
            <a:endParaRPr lang="en-US" dirty="0"/>
          </a:p>
        </p:txBody>
      </p:sp>
      <p:sp>
        <p:nvSpPr>
          <p:cNvPr id="4" name="Text Placeholder 2"/>
          <p:cNvSpPr txBox="1">
            <a:spLocks/>
          </p:cNvSpPr>
          <p:nvPr/>
        </p:nvSpPr>
        <p:spPr>
          <a:xfrm>
            <a:off x="122237" y="1480260"/>
            <a:ext cx="1219200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chemeClr val="tx1"/>
                </a:solidFill>
              </a:rPr>
              <a:t>Gain control over any hybrid cloud. Manage Microsoft Azure or Amazon Web Services (AWS), Windows Server or Linux, VMware or OpenStack—all with Microsoft Operations Management Suite (OMS), our cost-effective, all-in-one cloud IT management solution.</a:t>
            </a:r>
          </a:p>
          <a:p>
            <a:pPr marL="0" indent="0">
              <a:buNone/>
            </a:pPr>
            <a:endParaRPr lang="en-US" sz="1400" dirty="0">
              <a:solidFill>
                <a:schemeClr val="tx1"/>
              </a:solidFill>
            </a:endParaRPr>
          </a:p>
          <a:p>
            <a:pPr marL="0" indent="0">
              <a:buNone/>
            </a:pPr>
            <a:r>
              <a:rPr lang="en-US" sz="1400" b="1" dirty="0">
                <a:solidFill>
                  <a:schemeClr val="tx1"/>
                </a:solidFill>
              </a:rPr>
              <a:t>Microsoft OMS:  </a:t>
            </a:r>
            <a:r>
              <a:rPr lang="en-US" sz="1400" dirty="0">
                <a:solidFill>
                  <a:schemeClr val="tx1"/>
                </a:solidFill>
              </a:rPr>
              <a:t>is the IT management solution for the hybrid cloud. Used alone or to extend your existing System Center deployment, OMS gives you the maximum flexibility and control for cloud-based management of your infrastructure. With OMS, you can manage any instance in any cloud, including on-premises, Azure, AWS, Windows Server, Linux, VMware, and OpenStack, at a lower cost than competitive solutions. Built for the cloud-first world, OMS offers a new approach to managing your enterprise that is the fastest, most cost-effective way to meet new business challenges and accommodate new workloads, applications and cloud environments.  </a:t>
            </a:r>
          </a:p>
          <a:p>
            <a:pPr marL="0" indent="0">
              <a:buNone/>
            </a:pPr>
            <a:endParaRPr lang="en-US" sz="1400" dirty="0">
              <a:solidFill>
                <a:schemeClr val="tx1"/>
              </a:solidFill>
            </a:endParaRPr>
          </a:p>
          <a:p>
            <a:r>
              <a:rPr lang="en-US" sz="1400" u="sng" dirty="0">
                <a:solidFill>
                  <a:schemeClr val="tx1"/>
                </a:solidFill>
              </a:rPr>
              <a:t>Simplicity:</a:t>
            </a:r>
            <a:r>
              <a:rPr lang="en-US" sz="1400" dirty="0">
                <a:solidFill>
                  <a:schemeClr val="tx1"/>
                </a:solidFill>
              </a:rPr>
              <a:t>  A single portal for all your management tasks. No infrastructure to maintain. </a:t>
            </a:r>
          </a:p>
          <a:p>
            <a:r>
              <a:rPr lang="en-US" sz="1400" u="sng" dirty="0">
                <a:solidFill>
                  <a:schemeClr val="tx1"/>
                </a:solidFill>
              </a:rPr>
              <a:t>Time to value:</a:t>
            </a:r>
            <a:r>
              <a:rPr lang="en-US" sz="1400" dirty="0">
                <a:solidFill>
                  <a:schemeClr val="tx1"/>
                </a:solidFill>
              </a:rPr>
              <a:t>  Onboard fast. No content to create. Connects to your on-premises datacenter. </a:t>
            </a:r>
          </a:p>
          <a:p>
            <a:r>
              <a:rPr lang="en-US" sz="1400" u="sng" dirty="0">
                <a:solidFill>
                  <a:schemeClr val="tx1"/>
                </a:solidFill>
              </a:rPr>
              <a:t>Easy to integrate:</a:t>
            </a:r>
            <a:r>
              <a:rPr lang="en-US" sz="1400" dirty="0">
                <a:solidFill>
                  <a:schemeClr val="tx1"/>
                </a:solidFill>
              </a:rPr>
              <a:t>  Add new servers, or connect to your existing management tools within minutes. </a:t>
            </a:r>
          </a:p>
          <a:p>
            <a:r>
              <a:rPr lang="en-US" sz="1400" u="sng" dirty="0">
                <a:solidFill>
                  <a:schemeClr val="tx1"/>
                </a:solidFill>
              </a:rPr>
              <a:t>Hybrid and open:</a:t>
            </a:r>
            <a:r>
              <a:rPr lang="en-US" sz="1400" dirty="0">
                <a:solidFill>
                  <a:schemeClr val="tx1"/>
                </a:solidFill>
              </a:rPr>
              <a:t>  Manage workloads across Windows and Linux, hybrid and public clouds, Azure and AWS. </a:t>
            </a:r>
          </a:p>
          <a:p>
            <a:r>
              <a:rPr lang="en-US" sz="1400" u="sng" dirty="0">
                <a:solidFill>
                  <a:schemeClr val="tx1"/>
                </a:solidFill>
              </a:rPr>
              <a:t>Optimized for System Center:</a:t>
            </a:r>
            <a:r>
              <a:rPr lang="en-US" sz="1400" dirty="0">
                <a:solidFill>
                  <a:schemeClr val="tx1"/>
                </a:solidFill>
              </a:rPr>
              <a:t>  Complements your System Center investment to unleash new management scenarios. </a:t>
            </a:r>
          </a:p>
          <a:p>
            <a:pPr marL="0" indent="0">
              <a:buNone/>
            </a:pPr>
            <a:endParaRPr lang="en-US" sz="1400" dirty="0">
              <a:solidFill>
                <a:schemeClr val="tx1"/>
              </a:solidFill>
            </a:endParaRPr>
          </a:p>
        </p:txBody>
      </p:sp>
      <p:sp>
        <p:nvSpPr>
          <p:cNvPr id="2" name="Rectangle 1"/>
          <p:cNvSpPr/>
          <p:nvPr/>
        </p:nvSpPr>
        <p:spPr>
          <a:xfrm>
            <a:off x="3017837" y="4792662"/>
            <a:ext cx="6216650" cy="2092881"/>
          </a:xfrm>
          <a:prstGeom prst="rect">
            <a:avLst/>
          </a:prstGeom>
        </p:spPr>
        <p:txBody>
          <a:bodyPr>
            <a:spAutoFit/>
          </a:bodyPr>
          <a:lstStyle/>
          <a:p>
            <a:r>
              <a:rPr lang="en-US" sz="1400" b="1" dirty="0">
                <a:latin typeface="+mj-lt"/>
              </a:rPr>
              <a:t>Key Capabilities </a:t>
            </a:r>
          </a:p>
          <a:p>
            <a:pPr marL="285750" indent="-285750">
              <a:buFont typeface="Arial" panose="020B0604020202020204" pitchFamily="34" charset="0"/>
              <a:buChar char="•"/>
            </a:pPr>
            <a:r>
              <a:rPr lang="en-US" sz="1400" dirty="0">
                <a:latin typeface="+mj-lt"/>
              </a:rPr>
              <a:t>Provides enterprise-class, realtime operational intelligence across hybrid environments. </a:t>
            </a:r>
          </a:p>
          <a:p>
            <a:pPr marL="285750" indent="-285750">
              <a:buFont typeface="Arial" panose="020B0604020202020204" pitchFamily="34" charset="0"/>
              <a:buChar char="•"/>
            </a:pPr>
            <a:r>
              <a:rPr lang="en-US" sz="1400" dirty="0">
                <a:latin typeface="+mj-lt"/>
              </a:rPr>
              <a:t>Simplifies cloud management with process automation and monitoring of resources. </a:t>
            </a:r>
          </a:p>
          <a:p>
            <a:pPr marL="285750" indent="-285750">
              <a:buFont typeface="Arial" panose="020B0604020202020204" pitchFamily="34" charset="0"/>
              <a:buChar char="•"/>
            </a:pPr>
            <a:r>
              <a:rPr lang="en-US" sz="1400" dirty="0">
                <a:latin typeface="+mj-lt"/>
              </a:rPr>
              <a:t>Better ensures preparedness in the event of a disaster with cloud-based availability. </a:t>
            </a:r>
          </a:p>
          <a:p>
            <a:pPr marL="285750" indent="-285750">
              <a:buFont typeface="Arial" panose="020B0604020202020204" pitchFamily="34" charset="0"/>
              <a:buChar char="•"/>
            </a:pPr>
            <a:r>
              <a:rPr lang="en-US" sz="1400" dirty="0">
                <a:latin typeface="+mj-lt"/>
              </a:rPr>
              <a:t>Protects privacy and security of data, while delivering software and services to manage the IT infrastructure. </a:t>
            </a:r>
          </a:p>
        </p:txBody>
      </p:sp>
    </p:spTree>
    <p:extLst>
      <p:ext uri="{BB962C8B-B14F-4D97-AF65-F5344CB8AC3E}">
        <p14:creationId xmlns:p14="http://schemas.microsoft.com/office/powerpoint/2010/main" val="212239918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5"/>
            <a:ext cx="4190998" cy="611188"/>
          </a:xfrm>
        </p:spPr>
        <p:txBody>
          <a:bodyPr/>
          <a:lstStyle/>
          <a:p>
            <a:r>
              <a:rPr lang="en-US" sz="3600" b="1" dirty="0"/>
              <a:t>Azure Site Recovery</a:t>
            </a:r>
            <a:br>
              <a:rPr lang="en-US" sz="3600" dirty="0"/>
            </a:br>
            <a:br>
              <a:rPr lang="en-US" sz="7200" dirty="0"/>
            </a:br>
            <a:endParaRPr lang="en-US" dirty="0"/>
          </a:p>
        </p:txBody>
      </p:sp>
      <p:sp>
        <p:nvSpPr>
          <p:cNvPr id="8" name="Text Placeholder 2"/>
          <p:cNvSpPr>
            <a:spLocks noGrp="1"/>
          </p:cNvSpPr>
          <p:nvPr>
            <p:ph type="body" sz="quarter" idx="4294967295"/>
          </p:nvPr>
        </p:nvSpPr>
        <p:spPr>
          <a:xfrm>
            <a:off x="274639" y="1135062"/>
            <a:ext cx="5852160" cy="3459409"/>
          </a:xfrm>
          <a:prstGeom prst="rect">
            <a:avLst/>
          </a:prstGeom>
        </p:spPr>
        <p:txBody>
          <a:bodyPr/>
          <a:lstStyle/>
          <a:p>
            <a:pPr marL="0" indent="0">
              <a:buNone/>
            </a:pPr>
            <a:r>
              <a:rPr lang="en-US" sz="1600" b="1" u="sng" dirty="0">
                <a:solidFill>
                  <a:schemeClr val="tx1"/>
                </a:solidFill>
              </a:rPr>
              <a:t>Full Featured Disaster Recovery </a:t>
            </a:r>
          </a:p>
          <a:p>
            <a:pPr marL="285750" indent="-285750">
              <a:buFont typeface="Arial" panose="020B0604020202020204" pitchFamily="34" charset="0"/>
              <a:buChar char="•"/>
            </a:pPr>
            <a:r>
              <a:rPr lang="en-US" sz="1400" dirty="0">
                <a:solidFill>
                  <a:schemeClr val="tx1"/>
                </a:solidFill>
              </a:rPr>
              <a:t>Protect-to-and-Recover-in-Azure: Replicate and failover your on-premises applications to Azure, negating the need to build and manage a second datacenter for recovery. Reduce expenses and only pay for compute when you need it.  </a:t>
            </a:r>
          </a:p>
          <a:p>
            <a:pPr marL="285750" indent="-285750">
              <a:buFont typeface="Arial" panose="020B0604020202020204" pitchFamily="34" charset="0"/>
              <a:buChar char="•"/>
            </a:pPr>
            <a:r>
              <a:rPr lang="en-US" sz="1400" dirty="0">
                <a:solidFill>
                  <a:schemeClr val="tx1"/>
                </a:solidFill>
              </a:rPr>
              <a:t>N-Tier Application Consistency: Detect and stage mult-tier applications and restore them as a group, with specified startup ordering and the ability to insert scripts to bypass the need for manual configurations. </a:t>
            </a:r>
          </a:p>
          <a:p>
            <a:pPr marL="285750" indent="-285750">
              <a:buFont typeface="Arial" panose="020B0604020202020204" pitchFamily="34" charset="0"/>
              <a:buChar char="•"/>
            </a:pPr>
            <a:r>
              <a:rPr lang="en-US" sz="1400" dirty="0">
                <a:solidFill>
                  <a:schemeClr val="tx1"/>
                </a:solidFill>
              </a:rPr>
              <a:t>Application Replication Support: Benefit from using SQL AlwaysON and Active Directory replication when your databases and infrastructure components need the least possible RTO. Leverage ASR’s inbuilt replication technologies when the same replication technology for all tiers is adequate to meet your application’s recovery objectives. </a:t>
            </a:r>
          </a:p>
          <a:p>
            <a:pPr marL="285750" indent="-285750">
              <a:buFont typeface="Arial" panose="020B0604020202020204" pitchFamily="34" charset="0"/>
              <a:buChar char="•"/>
            </a:pPr>
            <a:r>
              <a:rPr lang="en-US" sz="1400" dirty="0">
                <a:solidFill>
                  <a:schemeClr val="tx1"/>
                </a:solidFill>
              </a:rPr>
              <a:t>No Impact Recovery Plan Testing: Perform periodic DR drills and testing without any impact to the production or recovery virtual machine</a:t>
            </a:r>
            <a:r>
              <a:rPr lang="en-US" sz="1400" dirty="0">
                <a:solidFill>
                  <a:srgbClr val="1E1E1E"/>
                </a:solidFill>
              </a:rPr>
              <a:t>.</a:t>
            </a:r>
          </a:p>
        </p:txBody>
      </p:sp>
      <p:sp>
        <p:nvSpPr>
          <p:cNvPr id="2" name="Rectangle 1"/>
          <p:cNvSpPr/>
          <p:nvPr/>
        </p:nvSpPr>
        <p:spPr>
          <a:xfrm>
            <a:off x="6229419" y="1135062"/>
            <a:ext cx="6216650" cy="2923877"/>
          </a:xfrm>
          <a:prstGeom prst="rect">
            <a:avLst/>
          </a:prstGeom>
        </p:spPr>
        <p:txBody>
          <a:bodyPr>
            <a:spAutoFit/>
          </a:bodyPr>
          <a:lstStyle/>
          <a:p>
            <a:r>
              <a:rPr lang="en-US" sz="1600" b="1" u="sng" dirty="0">
                <a:latin typeface="+mj-lt"/>
              </a:rPr>
              <a:t>Automated VM Protection and Replication</a:t>
            </a:r>
          </a:p>
          <a:p>
            <a:r>
              <a:rPr lang="en-US" sz="1400" dirty="0"/>
              <a:t>Enable policy-based replication and protection for thousands of virtual </a:t>
            </a:r>
          </a:p>
          <a:p>
            <a:r>
              <a:rPr lang="en-US" sz="1400" dirty="0"/>
              <a:t>machines using a few simple steps</a:t>
            </a:r>
          </a:p>
          <a:p>
            <a:endParaRPr lang="en-US" sz="1400" dirty="0"/>
          </a:p>
          <a:p>
            <a:pPr marL="285750" indent="-285750">
              <a:buFont typeface="Arial" panose="020B0604020202020204" pitchFamily="34" charset="0"/>
              <a:buChar char="•"/>
            </a:pPr>
            <a:r>
              <a:rPr lang="en-US" sz="1400" b="1" dirty="0">
                <a:latin typeface="+mj-lt"/>
              </a:rPr>
              <a:t>At-Scale Configuration: </a:t>
            </a:r>
            <a:r>
              <a:rPr lang="en-US" sz="1400" dirty="0">
                <a:latin typeface="+mj-lt"/>
              </a:rPr>
              <a:t>Configure protection and disaster recovery networking settings that apply to your applications or your entire datacenter for seamless recovery. </a:t>
            </a:r>
          </a:p>
          <a:p>
            <a:pPr marL="285750" indent="-285750">
              <a:buFont typeface="Arial" panose="020B0604020202020204" pitchFamily="34" charset="0"/>
              <a:buChar char="•"/>
            </a:pPr>
            <a:r>
              <a:rPr lang="en-US" sz="1400" b="1" dirty="0">
                <a:latin typeface="+mj-lt"/>
              </a:rPr>
              <a:t>Low Recovery Point Objective (RPO): </a:t>
            </a:r>
            <a:r>
              <a:rPr lang="en-US" sz="1400" dirty="0">
                <a:latin typeface="+mj-lt"/>
              </a:rPr>
              <a:t>Achieve near-synchronous RPOs, as low as 30s, even when using Azure as your recovery site.  </a:t>
            </a:r>
          </a:p>
          <a:p>
            <a:pPr marL="285750" indent="-285750">
              <a:buFont typeface="Arial" panose="020B0604020202020204" pitchFamily="34" charset="0"/>
              <a:buChar char="•"/>
            </a:pPr>
            <a:r>
              <a:rPr lang="en-US" sz="1400" b="1" dirty="0">
                <a:latin typeface="+mj-lt"/>
              </a:rPr>
              <a:t>Quick Recovery: </a:t>
            </a:r>
            <a:r>
              <a:rPr lang="en-US" sz="1400" dirty="0">
                <a:latin typeface="+mj-lt"/>
              </a:rPr>
              <a:t>Recover from disruptions within minutes and benefit from Azure’s 99.9% uptime guarantee.  </a:t>
            </a:r>
          </a:p>
          <a:p>
            <a:pPr marL="285750" indent="-285750">
              <a:buFont typeface="Arial" panose="020B0604020202020204" pitchFamily="34" charset="0"/>
              <a:buChar char="•"/>
            </a:pPr>
            <a:r>
              <a:rPr lang="en-US" sz="1400" b="1" dirty="0">
                <a:latin typeface="+mj-lt"/>
              </a:rPr>
              <a:t>Data Security and Secure Transmission: </a:t>
            </a:r>
            <a:r>
              <a:rPr lang="en-US" sz="1400" dirty="0">
                <a:latin typeface="+mj-lt"/>
              </a:rPr>
              <a:t>Data is encrypted when in transit and at rest in Azure.</a:t>
            </a:r>
          </a:p>
        </p:txBody>
      </p:sp>
      <p:sp>
        <p:nvSpPr>
          <p:cNvPr id="9" name="Rectangle 8"/>
          <p:cNvSpPr/>
          <p:nvPr/>
        </p:nvSpPr>
        <p:spPr>
          <a:xfrm>
            <a:off x="343220" y="4409805"/>
            <a:ext cx="5714998" cy="2739211"/>
          </a:xfrm>
          <a:prstGeom prst="rect">
            <a:avLst/>
          </a:prstGeom>
        </p:spPr>
        <p:txBody>
          <a:bodyPr wrap="square">
            <a:spAutoFit/>
          </a:bodyPr>
          <a:lstStyle/>
          <a:p>
            <a:r>
              <a:rPr lang="en-US" sz="1600" b="1" u="sng" dirty="0">
                <a:latin typeface="+mj-lt"/>
              </a:rPr>
              <a:t>One-Click Orchestrated Recovery </a:t>
            </a:r>
          </a:p>
          <a:p>
            <a:endParaRPr lang="en-US" sz="1600" b="1" dirty="0">
              <a:latin typeface="+mj-lt"/>
            </a:endParaRPr>
          </a:p>
          <a:p>
            <a:pPr marL="285750" indent="-285750">
              <a:buFont typeface="Arial" panose="020B0604020202020204" pitchFamily="34" charset="0"/>
              <a:buChar char="•"/>
            </a:pPr>
            <a:r>
              <a:rPr lang="en-US" sz="1400" b="1" dirty="0">
                <a:latin typeface="+mj-lt"/>
              </a:rPr>
              <a:t>Automated Failover and Manual Actions:  </a:t>
            </a:r>
            <a:r>
              <a:rPr lang="en-US" sz="1400" dirty="0">
                <a:latin typeface="+mj-lt"/>
              </a:rPr>
              <a:t>Leverage scripts and Azure Automation Runbooks to achieve optimal RTO and reduce human errors during recover</a:t>
            </a:r>
          </a:p>
          <a:p>
            <a:endParaRPr lang="en-US" sz="1400" dirty="0">
              <a:latin typeface="+mj-lt"/>
            </a:endParaRPr>
          </a:p>
          <a:p>
            <a:pPr marL="285750" indent="-285750">
              <a:buFont typeface="Arial" panose="020B0604020202020204" pitchFamily="34" charset="0"/>
              <a:buChar char="•"/>
            </a:pPr>
            <a:r>
              <a:rPr lang="en-US" sz="1400" b="1" dirty="0">
                <a:latin typeface="+mj-lt"/>
              </a:rPr>
              <a:t>Automated Failback and Reverse Replication: </a:t>
            </a:r>
            <a:r>
              <a:rPr lang="en-US" sz="1400" dirty="0">
                <a:latin typeface="+mj-lt"/>
              </a:rPr>
              <a:t>Failing back to your primary datacenter is just as important as the initial failover. With ASR it is as easy as one click, and comes with the same data protection guarantee as failovers.</a:t>
            </a:r>
          </a:p>
          <a:p>
            <a:endParaRPr lang="en-US" sz="1400" dirty="0">
              <a:latin typeface="+mj-lt"/>
            </a:endParaRPr>
          </a:p>
          <a:p>
            <a:endParaRPr lang="en-US" sz="1400" dirty="0">
              <a:latin typeface="+mj-lt"/>
            </a:endParaRPr>
          </a:p>
        </p:txBody>
      </p:sp>
      <p:sp>
        <p:nvSpPr>
          <p:cNvPr id="10" name="Rectangle 9"/>
          <p:cNvSpPr/>
          <p:nvPr/>
        </p:nvSpPr>
        <p:spPr>
          <a:xfrm>
            <a:off x="6523037" y="4409805"/>
            <a:ext cx="5638800" cy="1877437"/>
          </a:xfrm>
          <a:prstGeom prst="rect">
            <a:avLst/>
          </a:prstGeom>
        </p:spPr>
        <p:txBody>
          <a:bodyPr wrap="square">
            <a:spAutoFit/>
          </a:bodyPr>
          <a:lstStyle/>
          <a:p>
            <a:r>
              <a:rPr lang="en-US" sz="1600" b="1" u="sng" dirty="0">
                <a:latin typeface="+mj-lt"/>
              </a:rPr>
              <a:t>Remote Health Monitoring and Extensibility</a:t>
            </a:r>
          </a:p>
          <a:p>
            <a:endParaRPr lang="en-US" sz="1600" b="1" u="sng" dirty="0">
              <a:latin typeface="+mj-lt"/>
            </a:endParaRPr>
          </a:p>
          <a:p>
            <a:r>
              <a:rPr lang="en-US" sz="1400" dirty="0">
                <a:latin typeface="+mj-lt"/>
              </a:rPr>
              <a:t>With ASR, you also get proactive, continuous monitoring and alerting on issues before your business is impacted. Meet audit and compliance requirements using our robust reporting capabilities. Leverage our capacity planning resources to better plan your resource provisioning and usage. With ASR’s PowerShell support, you also get the ability to extend and integrate ASR’s functionality.</a:t>
            </a:r>
          </a:p>
        </p:txBody>
      </p:sp>
    </p:spTree>
    <p:extLst>
      <p:ext uri="{BB962C8B-B14F-4D97-AF65-F5344CB8AC3E}">
        <p14:creationId xmlns:p14="http://schemas.microsoft.com/office/powerpoint/2010/main" val="397678541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b="1" dirty="0"/>
              <a:t>Azure Backup </a:t>
            </a:r>
            <a:br>
              <a:rPr lang="en-US" sz="3600" dirty="0"/>
            </a:br>
            <a:r>
              <a:rPr lang="en-US" sz="2400" dirty="0"/>
              <a:t>For Physical, Hybrid, and Cloud Environments</a:t>
            </a:r>
            <a:br>
              <a:rPr lang="en-US" sz="7200" dirty="0"/>
            </a:br>
            <a:endParaRPr lang="en-US" dirty="0"/>
          </a:p>
        </p:txBody>
      </p:sp>
      <p:sp>
        <p:nvSpPr>
          <p:cNvPr id="4" name="Text Placeholder 2"/>
          <p:cNvSpPr txBox="1">
            <a:spLocks/>
          </p:cNvSpPr>
          <p:nvPr/>
        </p:nvSpPr>
        <p:spPr>
          <a:xfrm>
            <a:off x="122237" y="1480260"/>
            <a:ext cx="585216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u="sng" dirty="0">
                <a:solidFill>
                  <a:schemeClr val="tx1"/>
                </a:solidFill>
              </a:rPr>
              <a:t>Azure Integrated Backup Solution</a:t>
            </a:r>
          </a:p>
          <a:p>
            <a:pPr marL="0" indent="0">
              <a:buNone/>
            </a:pPr>
            <a:r>
              <a:rPr lang="en-US" sz="1400" dirty="0">
                <a:solidFill>
                  <a:schemeClr val="tx1"/>
                </a:solidFill>
              </a:rPr>
              <a:t>Azure Backup protects your data in the cloud and optionally can be integrated with System Center Data Protection Manager for advanced workload protection. </a:t>
            </a:r>
          </a:p>
          <a:p>
            <a:pPr marL="0" indent="0">
              <a:buNone/>
            </a:pPr>
            <a:endParaRPr lang="en-US" sz="1400" dirty="0">
              <a:solidFill>
                <a:schemeClr val="tx1"/>
              </a:solidFill>
            </a:endParaRPr>
          </a:p>
          <a:p>
            <a:pPr lvl="1"/>
            <a:r>
              <a:rPr lang="en-US" sz="1400" dirty="0">
                <a:solidFill>
                  <a:schemeClr val="tx1"/>
                </a:solidFill>
                <a:latin typeface="+mj-lt"/>
              </a:rPr>
              <a:t>Data protection schedules can be daily, monthly, weekly, and yearly with retention up to 99 years in Azure </a:t>
            </a:r>
          </a:p>
          <a:p>
            <a:pPr lvl="1"/>
            <a:r>
              <a:rPr lang="en-US" sz="1400" dirty="0">
                <a:solidFill>
                  <a:schemeClr val="tx1"/>
                </a:solidFill>
                <a:latin typeface="+mj-lt"/>
              </a:rPr>
              <a:t>Protects workloads running in Azure, in VMs, or on physical servers </a:t>
            </a:r>
          </a:p>
          <a:p>
            <a:pPr lvl="1"/>
            <a:r>
              <a:rPr lang="en-US" sz="1400" dirty="0">
                <a:solidFill>
                  <a:schemeClr val="tx1"/>
                </a:solidFill>
                <a:latin typeface="+mj-lt"/>
              </a:rPr>
              <a:t>Centralized monitoring and reporting across on premises and Azure</a:t>
            </a:r>
          </a:p>
        </p:txBody>
      </p:sp>
      <p:sp>
        <p:nvSpPr>
          <p:cNvPr id="5" name="Rectangle 4"/>
          <p:cNvSpPr/>
          <p:nvPr/>
        </p:nvSpPr>
        <p:spPr>
          <a:xfrm>
            <a:off x="122237" y="3954462"/>
            <a:ext cx="6216650" cy="2492990"/>
          </a:xfrm>
          <a:prstGeom prst="rect">
            <a:avLst/>
          </a:prstGeom>
        </p:spPr>
        <p:txBody>
          <a:bodyPr>
            <a:spAutoFit/>
          </a:bodyPr>
          <a:lstStyle/>
          <a:p>
            <a:r>
              <a:rPr lang="en-US" sz="1200" dirty="0"/>
              <a:t> </a:t>
            </a:r>
            <a:r>
              <a:rPr lang="en-US" sz="1600" b="1" u="sng" dirty="0">
                <a:latin typeface="+mj-lt"/>
              </a:rPr>
              <a:t>Advanced Workload Protection </a:t>
            </a:r>
          </a:p>
          <a:p>
            <a:endParaRPr lang="en-US" sz="1400" b="1" u="sng" dirty="0">
              <a:latin typeface="+mj-lt"/>
            </a:endParaRPr>
          </a:p>
          <a:p>
            <a:pPr marL="637821" lvl="1" indent="-171450">
              <a:buFont typeface="Arial" panose="020B0604020202020204" pitchFamily="34" charset="0"/>
              <a:buChar char="•"/>
            </a:pPr>
            <a:r>
              <a:rPr lang="en-US" sz="1400" dirty="0">
                <a:latin typeface="+mj-lt"/>
              </a:rPr>
              <a:t>Protects files and folders from Windows Servers and Windows Clients </a:t>
            </a:r>
          </a:p>
          <a:p>
            <a:pPr marL="637821" lvl="1" indent="-171450">
              <a:buFont typeface="Arial" panose="020B0604020202020204" pitchFamily="34" charset="0"/>
              <a:buChar char="•"/>
            </a:pPr>
            <a:r>
              <a:rPr lang="en-US" sz="1400" dirty="0">
                <a:latin typeface="+mj-lt"/>
              </a:rPr>
              <a:t>Integrates with SCDPM protects enterprise workloads including SharePoint, Exchange, SQL Server, and Hyper-V VMs</a:t>
            </a:r>
          </a:p>
          <a:p>
            <a:pPr marL="637821" lvl="1" indent="-171450">
              <a:buFont typeface="Arial" panose="020B0604020202020204" pitchFamily="34" charset="0"/>
              <a:buChar char="•"/>
            </a:pPr>
            <a:r>
              <a:rPr lang="en-US" sz="1400" dirty="0">
                <a:latin typeface="+mj-lt"/>
              </a:rPr>
              <a:t>Protects guest workloads running in VMware environments </a:t>
            </a:r>
          </a:p>
          <a:p>
            <a:pPr marL="637821" lvl="1" indent="-171450">
              <a:buFont typeface="Arial" panose="020B0604020202020204" pitchFamily="34" charset="0"/>
              <a:buChar char="•"/>
            </a:pPr>
            <a:r>
              <a:rPr lang="en-US" sz="1400" dirty="0">
                <a:latin typeface="+mj-lt"/>
              </a:rPr>
              <a:t>DPM works seamlessly with the Hyper-V Volume Shadow Copy Services (VSS) writer to ensure that consistent versions of virtual machines are captured and protected without affecting virtual machine access </a:t>
            </a:r>
          </a:p>
          <a:p>
            <a:pPr marL="637821" lvl="1" indent="-171450">
              <a:buFont typeface="Arial" panose="020B0604020202020204" pitchFamily="34" charset="0"/>
              <a:buChar char="•"/>
            </a:pPr>
            <a:r>
              <a:rPr lang="en-US" sz="1400" dirty="0">
                <a:latin typeface="+mj-lt"/>
              </a:rPr>
              <a:t>Granular restore capability such as mailbox recovery for Exchange, DB level recovery for SQL, and ILR for SharePoint</a:t>
            </a:r>
          </a:p>
        </p:txBody>
      </p:sp>
      <p:sp>
        <p:nvSpPr>
          <p:cNvPr id="6" name="Text Placeholder 2"/>
          <p:cNvSpPr>
            <a:spLocks noGrp="1"/>
          </p:cNvSpPr>
          <p:nvPr>
            <p:ph type="body" sz="quarter" idx="4294967295"/>
          </p:nvPr>
        </p:nvSpPr>
        <p:spPr>
          <a:xfrm>
            <a:off x="6219421" y="1512079"/>
            <a:ext cx="5852160" cy="3394775"/>
          </a:xfrm>
          <a:prstGeom prst="rect">
            <a:avLst/>
          </a:prstGeom>
        </p:spPr>
        <p:txBody>
          <a:bodyPr/>
          <a:lstStyle/>
          <a:p>
            <a:pPr marL="0" indent="0">
              <a:buNone/>
            </a:pPr>
            <a:r>
              <a:rPr lang="en-US" sz="1600" b="1" u="sng" dirty="0">
                <a:solidFill>
                  <a:schemeClr val="tx1"/>
                </a:solidFill>
              </a:rPr>
              <a:t>Automated, Reliable and Secure</a:t>
            </a:r>
          </a:p>
          <a:p>
            <a:pPr lvl="1"/>
            <a:r>
              <a:rPr lang="en-US" sz="1400" dirty="0">
                <a:solidFill>
                  <a:schemeClr val="tx1"/>
                </a:solidFill>
                <a:latin typeface="+mj-lt"/>
              </a:rPr>
              <a:t>Scheduling: Customers can specify daily, weekly, monthly and yearly policies </a:t>
            </a:r>
          </a:p>
          <a:p>
            <a:pPr lvl="1"/>
            <a:r>
              <a:rPr lang="en-US" sz="1400" dirty="0">
                <a:solidFill>
                  <a:schemeClr val="tx1"/>
                </a:solidFill>
                <a:latin typeface="+mj-lt"/>
              </a:rPr>
              <a:t>Retention: Data can be retained in Azure for up to 99 years </a:t>
            </a:r>
          </a:p>
          <a:p>
            <a:pPr lvl="1"/>
            <a:r>
              <a:rPr lang="en-US" sz="1400" dirty="0">
                <a:solidFill>
                  <a:schemeClr val="tx1"/>
                </a:solidFill>
                <a:latin typeface="+mj-lt"/>
              </a:rPr>
              <a:t>Throttling: Network throttling can be configured so that optimal bandwidth usage happens during off-peak time </a:t>
            </a:r>
          </a:p>
          <a:p>
            <a:pPr lvl="1"/>
            <a:r>
              <a:rPr lang="en-US" sz="1400" dirty="0">
                <a:solidFill>
                  <a:schemeClr val="tx1"/>
                </a:solidFill>
                <a:latin typeface="+mj-lt"/>
              </a:rPr>
              <a:t>Incremental: After the initial seeding, backups are incremental, ensuring that resources such as storage and bandwidth are efficiently used </a:t>
            </a:r>
          </a:p>
          <a:p>
            <a:pPr lvl="1"/>
            <a:r>
              <a:rPr lang="en-US" sz="1400" dirty="0">
                <a:solidFill>
                  <a:schemeClr val="tx1"/>
                </a:solidFill>
                <a:latin typeface="+mj-lt"/>
              </a:rPr>
              <a:t>Compression: Data is compressed on the client side so there is less bandwidth consumption and less storage consumed </a:t>
            </a:r>
          </a:p>
          <a:p>
            <a:pPr lvl="1"/>
            <a:r>
              <a:rPr lang="en-US" sz="1400" dirty="0">
                <a:solidFill>
                  <a:schemeClr val="tx1"/>
                </a:solidFill>
                <a:latin typeface="+mj-lt"/>
              </a:rPr>
              <a:t>Secure: Data is encrypted in your datacenter and stored encrypted in Azure – the encryption key is stored and managed locally </a:t>
            </a:r>
          </a:p>
          <a:p>
            <a:pPr lvl="1"/>
            <a:r>
              <a:rPr lang="en-US" sz="1400" dirty="0">
                <a:solidFill>
                  <a:schemeClr val="tx1"/>
                </a:solidFill>
                <a:latin typeface="+mj-lt"/>
              </a:rPr>
              <a:t>Reliable: 3 copies of the data are stored to a single datacenter location and optionally at an additional, remote datacenter</a:t>
            </a:r>
          </a:p>
        </p:txBody>
      </p:sp>
      <p:sp>
        <p:nvSpPr>
          <p:cNvPr id="7" name="Rectangle 6"/>
          <p:cNvSpPr/>
          <p:nvPr/>
        </p:nvSpPr>
        <p:spPr>
          <a:xfrm>
            <a:off x="6312037" y="4906854"/>
            <a:ext cx="6216650" cy="1446550"/>
          </a:xfrm>
          <a:prstGeom prst="rect">
            <a:avLst/>
          </a:prstGeom>
        </p:spPr>
        <p:txBody>
          <a:bodyPr>
            <a:spAutoFit/>
          </a:bodyPr>
          <a:lstStyle/>
          <a:p>
            <a:r>
              <a:rPr lang="en-US" sz="1600" b="1" u="sng" dirty="0">
                <a:latin typeface="+mj-lt"/>
              </a:rPr>
              <a:t>Offline Seeding</a:t>
            </a:r>
          </a:p>
          <a:p>
            <a:endParaRPr lang="en-US" sz="1600" b="1" u="sng" dirty="0">
              <a:latin typeface="+mj-lt"/>
            </a:endParaRPr>
          </a:p>
          <a:p>
            <a:pPr lvl="1"/>
            <a:r>
              <a:rPr lang="en-US" sz="1400" dirty="0">
                <a:latin typeface="+mj-lt"/>
              </a:rPr>
              <a:t>Initial backups can be time-consuming and consume large amounts of bandwidth. With Azure Import/Export, the initial backup can be executed locally and then the physical media can be delivered to the nearest Azure datacenter</a:t>
            </a:r>
          </a:p>
        </p:txBody>
      </p:sp>
    </p:spTree>
    <p:extLst>
      <p:ext uri="{BB962C8B-B14F-4D97-AF65-F5344CB8AC3E}">
        <p14:creationId xmlns:p14="http://schemas.microsoft.com/office/powerpoint/2010/main" val="287699407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ASM to ARM Migration</a:t>
            </a:r>
          </a:p>
        </p:txBody>
      </p:sp>
    </p:spTree>
    <p:extLst>
      <p:ext uri="{BB962C8B-B14F-4D97-AF65-F5344CB8AC3E}">
        <p14:creationId xmlns:p14="http://schemas.microsoft.com/office/powerpoint/2010/main" val="39871110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All Clouds Are Created Equal*</a:t>
            </a:r>
          </a:p>
        </p:txBody>
      </p:sp>
      <p:sp>
        <p:nvSpPr>
          <p:cNvPr id="3" name="Rectangle 2"/>
          <p:cNvSpPr/>
          <p:nvPr/>
        </p:nvSpPr>
        <p:spPr>
          <a:xfrm>
            <a:off x="427037" y="1211262"/>
            <a:ext cx="7848600" cy="5016758"/>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Azure is the most secure cloud in the industry. </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Customer responsibility is clear, and the AzureFoundation gives enterprise a jump start that will meet compliance requirements.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IRS 1075</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FEDRAMP</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CJIS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CES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Privacy</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The constructs required for meeting highly regulated data are all available in the AzureFoundation.</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Based off of best practices established over the last 20 years of data center designs.  </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Blueprint</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Government Blueprint</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Optional Azure Threat Analytics and Azure Threat Protection workloads to enable the next level of compliance.</a:t>
            </a:r>
          </a:p>
        </p:txBody>
      </p:sp>
      <p:pic>
        <p:nvPicPr>
          <p:cNvPr id="7" name="Picture 6"/>
          <p:cNvPicPr>
            <a:picLocks noChangeAspect="1"/>
          </p:cNvPicPr>
          <p:nvPr/>
        </p:nvPicPr>
        <p:blipFill>
          <a:blip r:embed="rId3"/>
          <a:stretch>
            <a:fillRect/>
          </a:stretch>
        </p:blipFill>
        <p:spPr>
          <a:xfrm>
            <a:off x="8310260" y="982662"/>
            <a:ext cx="3895500" cy="5847202"/>
          </a:xfrm>
          <a:prstGeom prst="rect">
            <a:avLst/>
          </a:prstGeom>
        </p:spPr>
      </p:pic>
      <p:sp>
        <p:nvSpPr>
          <p:cNvPr id="8" name="Rectangle 7"/>
          <p:cNvSpPr/>
          <p:nvPr/>
        </p:nvSpPr>
        <p:spPr>
          <a:xfrm>
            <a:off x="503237" y="6197175"/>
            <a:ext cx="7696200" cy="646331"/>
          </a:xfrm>
          <a:prstGeom prst="rect">
            <a:avLst/>
          </a:prstGeom>
        </p:spPr>
        <p:txBody>
          <a:bodyPr wrap="square">
            <a:spAutoFit/>
          </a:bodyPr>
          <a:lstStyle/>
          <a:p>
            <a:r>
              <a:rPr lang="en-US" dirty="0"/>
              <a:t>https://enterprise.microsoft.com/en-us/articles/industries/government/check-the-facts/</a:t>
            </a:r>
          </a:p>
        </p:txBody>
      </p:sp>
    </p:spTree>
    <p:extLst>
      <p:ext uri="{BB962C8B-B14F-4D97-AF65-F5344CB8AC3E}">
        <p14:creationId xmlns:p14="http://schemas.microsoft.com/office/powerpoint/2010/main" val="50797417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Migrate from ASM to ARM</a:t>
            </a:r>
            <a:endParaRPr lang="en-US" dirty="0"/>
          </a:p>
        </p:txBody>
      </p:sp>
      <p:sp>
        <p:nvSpPr>
          <p:cNvPr id="4" name="Text Placeholder 3"/>
          <p:cNvSpPr>
            <a:spLocks noGrp="1"/>
          </p:cNvSpPr>
          <p:nvPr>
            <p:ph type="body" sz="quarter" idx="10"/>
          </p:nvPr>
        </p:nvSpPr>
        <p:spPr>
          <a:xfrm>
            <a:off x="274638" y="1212850"/>
            <a:ext cx="11887200" cy="2646878"/>
          </a:xfrm>
        </p:spPr>
        <p:txBody>
          <a:bodyPr/>
          <a:lstStyle/>
          <a:p>
            <a:r>
              <a:rPr lang="en-US" dirty="0">
                <a:hlinkClick r:id="rId3"/>
              </a:rPr>
              <a:t>http://aka.ms/migaz</a:t>
            </a:r>
            <a:endParaRPr lang="en-US" dirty="0"/>
          </a:p>
          <a:p>
            <a:endParaRPr lang="en-US" dirty="0"/>
          </a:p>
          <a:p>
            <a:r>
              <a:rPr lang="en-US" dirty="0"/>
              <a:t>Roadmap working to get the AzureFoundation completely transitioned to ARM.</a:t>
            </a:r>
          </a:p>
        </p:txBody>
      </p:sp>
    </p:spTree>
    <p:extLst>
      <p:ext uri="{BB962C8B-B14F-4D97-AF65-F5344CB8AC3E}">
        <p14:creationId xmlns:p14="http://schemas.microsoft.com/office/powerpoint/2010/main" val="286114403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Services Overview</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08237" y="1212849"/>
            <a:ext cx="7916693" cy="5701680"/>
          </a:xfrm>
          <a:prstGeom prst="rect">
            <a:avLst/>
          </a:prstGeom>
        </p:spPr>
      </p:pic>
    </p:spTree>
    <p:extLst>
      <p:ext uri="{BB962C8B-B14F-4D97-AF65-F5344CB8AC3E}">
        <p14:creationId xmlns:p14="http://schemas.microsoft.com/office/powerpoint/2010/main" val="322571286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41274" y="244474"/>
            <a:ext cx="12353925" cy="6505575"/>
          </a:xfrm>
          <a:prstGeom prst="rect">
            <a:avLst/>
          </a:prstGeom>
        </p:spPr>
      </p:pic>
    </p:spTree>
    <p:extLst>
      <p:ext uri="{BB962C8B-B14F-4D97-AF65-F5344CB8AC3E}">
        <p14:creationId xmlns:p14="http://schemas.microsoft.com/office/powerpoint/2010/main" val="258868342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117474" y="420687"/>
            <a:ext cx="12201525" cy="6153150"/>
          </a:xfrm>
          <a:prstGeom prst="rect">
            <a:avLst/>
          </a:prstGeom>
        </p:spPr>
      </p:pic>
    </p:spTree>
    <p:extLst>
      <p:ext uri="{BB962C8B-B14F-4D97-AF65-F5344CB8AC3E}">
        <p14:creationId xmlns:p14="http://schemas.microsoft.com/office/powerpoint/2010/main" val="292103445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188912" y="444499"/>
            <a:ext cx="12058650" cy="6105525"/>
          </a:xfrm>
          <a:prstGeom prst="rect">
            <a:avLst/>
          </a:prstGeom>
        </p:spPr>
      </p:pic>
    </p:spTree>
    <p:extLst>
      <p:ext uri="{BB962C8B-B14F-4D97-AF65-F5344CB8AC3E}">
        <p14:creationId xmlns:p14="http://schemas.microsoft.com/office/powerpoint/2010/main" val="11322554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Gartner</a:t>
            </a:r>
          </a:p>
        </p:txBody>
      </p:sp>
      <p:pic>
        <p:nvPicPr>
          <p:cNvPr id="4" name="Picture 3"/>
          <p:cNvPicPr>
            <a:picLocks noChangeAspect="1"/>
          </p:cNvPicPr>
          <p:nvPr/>
        </p:nvPicPr>
        <p:blipFill>
          <a:blip r:embed="rId3"/>
          <a:stretch>
            <a:fillRect/>
          </a:stretch>
        </p:blipFill>
        <p:spPr>
          <a:xfrm>
            <a:off x="3475037" y="1439862"/>
            <a:ext cx="7391400" cy="5379720"/>
          </a:xfrm>
          <a:prstGeom prst="rect">
            <a:avLst/>
          </a:prstGeom>
        </p:spPr>
      </p:pic>
    </p:spTree>
    <p:extLst>
      <p:ext uri="{BB962C8B-B14F-4D97-AF65-F5344CB8AC3E}">
        <p14:creationId xmlns:p14="http://schemas.microsoft.com/office/powerpoint/2010/main" val="143802823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Text Placeholder 2"/>
          <p:cNvSpPr>
            <a:spLocks noGrp="1"/>
          </p:cNvSpPr>
          <p:nvPr>
            <p:ph type="body" sz="quarter" idx="10"/>
          </p:nvPr>
        </p:nvSpPr>
        <p:spPr>
          <a:xfrm>
            <a:off x="274638" y="1212850"/>
            <a:ext cx="11887200" cy="3447098"/>
          </a:xfrm>
        </p:spPr>
        <p:txBody>
          <a:bodyPr/>
          <a:lstStyle/>
          <a:p>
            <a:r>
              <a:rPr lang="en-US" dirty="0">
                <a:hlinkClick r:id="rId3"/>
              </a:rPr>
              <a:t>Total Cost of Ownership Tool</a:t>
            </a:r>
            <a:endParaRPr lang="en-US" dirty="0"/>
          </a:p>
          <a:p>
            <a:r>
              <a:rPr lang="en-US" dirty="0">
                <a:hlinkClick r:id="rId4"/>
              </a:rPr>
              <a:t>Partner Investment Engine (PIE) </a:t>
            </a:r>
            <a:endParaRPr lang="en-US" dirty="0"/>
          </a:p>
          <a:p>
            <a:r>
              <a:rPr lang="en-US" dirty="0">
                <a:hlinkClick r:id="rId5"/>
              </a:rPr>
              <a:t>Yammer Group for Partners</a:t>
            </a:r>
            <a:endParaRPr lang="en-US" dirty="0"/>
          </a:p>
          <a:p>
            <a:r>
              <a:rPr lang="en-US" dirty="0">
                <a:hlinkClick r:id="rId6"/>
              </a:rPr>
              <a:t>Find available tenant names</a:t>
            </a:r>
            <a:endParaRPr lang="en-US" dirty="0"/>
          </a:p>
          <a:p>
            <a:r>
              <a:rPr lang="en-US" dirty="0"/>
              <a:t>AzureFoundation Pattern</a:t>
            </a:r>
          </a:p>
        </p:txBody>
      </p:sp>
    </p:spTree>
    <p:extLst>
      <p:ext uri="{BB962C8B-B14F-4D97-AF65-F5344CB8AC3E}">
        <p14:creationId xmlns:p14="http://schemas.microsoft.com/office/powerpoint/2010/main" val="392032863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Commercial and Government Cloud Integration</a:t>
            </a:r>
          </a:p>
        </p:txBody>
      </p:sp>
    </p:spTree>
    <p:extLst>
      <p:ext uri="{BB962C8B-B14F-4D97-AF65-F5344CB8AC3E}">
        <p14:creationId xmlns:p14="http://schemas.microsoft.com/office/powerpoint/2010/main" val="63903481"/>
      </p:ext>
    </p:extLst>
  </p:cSld>
  <p:clrMapOvr>
    <a:masterClrMapping/>
  </p:clrMapOvr>
  <p:transition>
    <p:fade/>
  </p:transition>
</p:sld>
</file>

<file path=ppt/theme/theme1.xml><?xml version="1.0" encoding="utf-8"?>
<a:theme xmlns:a="http://schemas.openxmlformats.org/drawingml/2006/main" name="WHITE TEMPLATE">
  <a:themeElements>
    <a:clrScheme name="BT - Mid-Blue on white">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5AE9D8F3-D070-4D99-AE2A-0371031A2550}"/>
    </a:ext>
  </a:extLst>
</a:theme>
</file>

<file path=ppt/theme/theme2.xml><?xml version="1.0" encoding="utf-8"?>
<a:theme xmlns:a="http://schemas.openxmlformats.org/drawingml/2006/main" name="COLOR TEMPLATE">
  <a:themeElements>
    <a:clrScheme name="BT -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C9458DB1-8A75-4E4C-865A-22D635A9FA57}"/>
    </a:ext>
  </a:extLst>
</a:theme>
</file>

<file path=ppt/theme/theme3.xml><?xml version="1.0" encoding="utf-8"?>
<a:theme xmlns:a="http://schemas.openxmlformats.org/drawingml/2006/main" name="1_COLOR TEMPLATE">
  <a:themeElements>
    <a:clrScheme name="MSVID Green">
      <a:dk1>
        <a:srgbClr val="505050"/>
      </a:dk1>
      <a:lt1>
        <a:srgbClr val="FFFFFF"/>
      </a:lt1>
      <a:dk2>
        <a:srgbClr val="107C10"/>
      </a:dk2>
      <a:lt2>
        <a:srgbClr val="D5F7F6"/>
      </a:lt2>
      <a:accent1>
        <a:srgbClr val="004B1C"/>
      </a:accent1>
      <a:accent2>
        <a:srgbClr val="5C2D91"/>
      </a:accent2>
      <a:accent3>
        <a:srgbClr val="0078D7"/>
      </a:accent3>
      <a:accent4>
        <a:srgbClr val="B4009E"/>
      </a:accent4>
      <a:accent5>
        <a:srgbClr val="D83B01"/>
      </a:accent5>
      <a:accent6>
        <a:srgbClr val="32145A"/>
      </a:accent6>
      <a:hlink>
        <a:srgbClr val="D5F7F6"/>
      </a:hlink>
      <a:folHlink>
        <a:srgbClr val="D5F7F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 id="{B003B6B6-9531-405E-9DDC-EA17E5DF0F65}" vid="{73584D54-DFF8-4381-ADBD-118D7144C47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2BAD2563FE2143841BCE7C674FABCC" ma:contentTypeVersion="10" ma:contentTypeDescription="Create a new document." ma:contentTypeScope="" ma:versionID="7b66a0ad2cf7776267e5a2e724f49d5f">
  <xsd:schema xmlns:xsd="http://www.w3.org/2001/XMLSchema" xmlns:xs="http://www.w3.org/2001/XMLSchema" xmlns:p="http://schemas.microsoft.com/office/2006/metadata/properties" xmlns:ns1="http://schemas.microsoft.com/sharepoint/v3" xmlns:ns2="c0a86418-2b64-471f-9481-49bf08eb0dd7" xmlns:ns3="1f65bb1f-ea05-496a-8d40-636bcb76c6ea" targetNamespace="http://schemas.microsoft.com/office/2006/metadata/properties" ma:root="true" ma:fieldsID="5beaa827909aa74977efd94d0a488a8a" ns1:_="" ns2:_="" ns3:_="">
    <xsd:import namespace="http://schemas.microsoft.com/sharepoint/v3"/>
    <xsd:import namespace="c0a86418-2b64-471f-9481-49bf08eb0dd7"/>
    <xsd:import namespace="1f65bb1f-ea05-496a-8d40-636bcb76c6ea"/>
    <xsd:element name="properties">
      <xsd:complexType>
        <xsd:sequence>
          <xsd:element name="documentManagement">
            <xsd:complexType>
              <xsd:all>
                <xsd:element ref="ns2:SharedWithUsers" minOccurs="0"/>
                <xsd:element ref="ns3:SharingHintHash" minOccurs="0"/>
                <xsd:element ref="ns2:SharedWithDetails" minOccurs="0"/>
                <xsd:element ref="ns1:_dlc_Exempt"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1" nillable="true" ma:displayName="Exempt from Policy" ma:description=""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0a86418-2b64-471f-9481-49bf08eb0dd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f65bb1f-ea05-496a-8d40-636bcb76c6e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mso-contentType ?>
<p:Policy xmlns:p="office.server.policy" id="" local="true">
  <p:Name>Document</p:Name>
  <p:Description/>
  <p:Statement/>
  <p:PolicyItems>
    <p:PolicyItem featureId="Microsoft.Office.RecordsManagement.PolicyFeatures.PolicyAudit" staticId="0x0101000D2BAD2563FE2143841BCE7C674FABCC|-421390505" UniqueId="54686bcb-c9ee-4bc5-aaf3-2fd9e99d5a0e">
      <p:Name>Auditing</p:Name>
      <p:Description>Audits user actions on documents and list items to the Audit Log.</p:Description>
      <p:CustomData>
        <Audit>
          <Update/>
          <DeleteRestore/>
        </Audit>
      </p:CustomData>
    </p:PolicyItem>
  </p:PolicyItems>
</p:Policy>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1C0F32D8-1EB3-4911-99F1-68E25688E2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a86418-2b64-471f-9481-49bf08eb0dd7"/>
    <ds:schemaRef ds:uri="1f65bb1f-ea05-496a-8d40-636bcb76c6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2006/documentManagement/types"/>
    <ds:schemaRef ds:uri="1f65bb1f-ea05-496a-8d40-636bcb76c6ea"/>
    <ds:schemaRef ds:uri="http://www.w3.org/XML/1998/namespace"/>
    <ds:schemaRef ds:uri="c0a86418-2b64-471f-9481-49bf08eb0dd7"/>
    <ds:schemaRef ds:uri="http://purl.org/dc/elements/1.1/"/>
    <ds:schemaRef ds:uri="http://schemas.microsoft.com/sharepoint/v3"/>
    <ds:schemaRef ds:uri="http://purl.org/dc/dcmitype/"/>
    <ds:schemaRef ds:uri="http://schemas.microsoft.com/office/infopath/2007/PartnerControls"/>
    <ds:schemaRef ds:uri="http://schemas.openxmlformats.org/package/2006/metadata/core-properties"/>
    <ds:schemaRef ds:uri="http://purl.org/dc/terms/"/>
  </ds:schemaRefs>
</ds:datastoreItem>
</file>

<file path=customXml/itemProps4.xml><?xml version="1.0" encoding="utf-8"?>
<ds:datastoreItem xmlns:ds="http://schemas.openxmlformats.org/officeDocument/2006/customXml" ds:itemID="{8DBF57AF-D0DD-4DD1-AAB5-5D0E2DF9FBA5}">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emplate>Brand_template_16-9_Business_MID-BLUE_2016_2</Template>
  <TotalTime>39926</TotalTime>
  <Words>7403</Words>
  <Application>Microsoft Office PowerPoint</Application>
  <PresentationFormat>Custom</PresentationFormat>
  <Paragraphs>880</Paragraphs>
  <Slides>87</Slides>
  <Notes>87</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87</vt:i4>
      </vt:variant>
    </vt:vector>
  </HeadingPairs>
  <TitlesOfParts>
    <vt:vector size="99" baseType="lpstr">
      <vt:lpstr>Arial</vt:lpstr>
      <vt:lpstr>Calibri</vt:lpstr>
      <vt:lpstr>Consolas</vt:lpstr>
      <vt:lpstr>Courier New</vt:lpstr>
      <vt:lpstr>Segoe UI</vt:lpstr>
      <vt:lpstr>Segoe UI Light</vt:lpstr>
      <vt:lpstr>Segoe UI Semilight</vt:lpstr>
      <vt:lpstr>Times New Roman</vt:lpstr>
      <vt:lpstr>Wingdings</vt:lpstr>
      <vt:lpstr>WHITE TEMPLATE</vt:lpstr>
      <vt:lpstr>COLOR TEMPLATE</vt:lpstr>
      <vt:lpstr>1_COLOR TEMPLATE</vt:lpstr>
      <vt:lpstr>AzureFoundation</vt:lpstr>
      <vt:lpstr>Agenda</vt:lpstr>
      <vt:lpstr>PowerPoint Presentation</vt:lpstr>
      <vt:lpstr>Value Proposition</vt:lpstr>
      <vt:lpstr>PowerPoint Presentation</vt:lpstr>
      <vt:lpstr>Problem Statement</vt:lpstr>
      <vt:lpstr>Value Proposition</vt:lpstr>
      <vt:lpstr>Not All Clouds Are Created Equal*</vt:lpstr>
      <vt:lpstr>Commercial and Government Cloud Integration</vt:lpstr>
      <vt:lpstr>Azure Commercial and Sovereign Clouds</vt:lpstr>
      <vt:lpstr>Commercial and Government</vt:lpstr>
      <vt:lpstr>Prerequisites and Checklist</vt:lpstr>
      <vt:lpstr>AzureFoundation Checklist</vt:lpstr>
      <vt:lpstr>The AzureFoundation Modules</vt:lpstr>
      <vt:lpstr>Technology Used in AzureFoundation</vt:lpstr>
      <vt:lpstr>Modules</vt:lpstr>
      <vt:lpstr>Security and Identity</vt:lpstr>
      <vt:lpstr>Azure Active Directory with a Sovereign Cloud</vt:lpstr>
      <vt:lpstr>MAG Domain Masking Options</vt:lpstr>
      <vt:lpstr>Identity Overview in the MAG</vt:lpstr>
      <vt:lpstr>Monitoring and Management</vt:lpstr>
      <vt:lpstr>PowerPoint Presentation</vt:lpstr>
      <vt:lpstr>Common Issues and Limitations</vt:lpstr>
      <vt:lpstr>Stakeholder Personas</vt:lpstr>
      <vt:lpstr>Important Information about Account Owners</vt:lpstr>
      <vt:lpstr>Financial Reporting for Enterprise Enrollment</vt:lpstr>
      <vt:lpstr>Financial Setup Using Departments</vt:lpstr>
      <vt:lpstr>Visualization</vt:lpstr>
      <vt:lpstr>Pattern Overview Per Department</vt:lpstr>
      <vt:lpstr>Alternative Approaches</vt:lpstr>
      <vt:lpstr>PowerPoint Presentation</vt:lpstr>
      <vt:lpstr>Azure Site Recovery</vt:lpstr>
      <vt:lpstr>Compute</vt:lpstr>
      <vt:lpstr>Resilient Identity </vt:lpstr>
      <vt:lpstr>Summary of Resilient Identity Workload</vt:lpstr>
      <vt:lpstr>Highly Available SharePoint Farm</vt:lpstr>
      <vt:lpstr>Highly Available Remote Desktop Services </vt:lpstr>
      <vt:lpstr>Networking</vt:lpstr>
      <vt:lpstr>Hybrid Networking</vt:lpstr>
      <vt:lpstr>Hybrid Networking Design</vt:lpstr>
      <vt:lpstr>AzureFoundation with One Region</vt:lpstr>
      <vt:lpstr>AzureFoundation with Two Regions</vt:lpstr>
      <vt:lpstr>AzureFoundation with Four Regions</vt:lpstr>
      <vt:lpstr>AzureFoundation with Redundancy</vt:lpstr>
      <vt:lpstr>Hybrid Network Integration</vt:lpstr>
      <vt:lpstr>Azure Built In Security</vt:lpstr>
      <vt:lpstr>AzureFoundation VNET Design </vt:lpstr>
      <vt:lpstr>AzureFoundation Virtual Network Appliances</vt:lpstr>
      <vt:lpstr>Why /16 versus /25</vt:lpstr>
      <vt:lpstr>WAN Resiliency </vt:lpstr>
      <vt:lpstr>Databases and Storage</vt:lpstr>
      <vt:lpstr>KeyVault Integrated Storage</vt:lpstr>
      <vt:lpstr>Developer Tools</vt:lpstr>
      <vt:lpstr>Visual Studio Team Services</vt:lpstr>
      <vt:lpstr>Configure AzureFoundation</vt:lpstr>
      <vt:lpstr>Metadata Interview</vt:lpstr>
      <vt:lpstr>Partners who will deploy the AzureFoundation</vt:lpstr>
      <vt:lpstr>Introduction to the Spreadsheet</vt:lpstr>
      <vt:lpstr>What’s in a Pattern</vt:lpstr>
      <vt:lpstr>Compute Build Sheets </vt:lpstr>
      <vt:lpstr>Implement the spreadsheet</vt:lpstr>
      <vt:lpstr>Get a partner!</vt:lpstr>
      <vt:lpstr>Storage Account</vt:lpstr>
      <vt:lpstr>Virtual Networks</vt:lpstr>
      <vt:lpstr>How to Access Azure</vt:lpstr>
      <vt:lpstr>Portals</vt:lpstr>
      <vt:lpstr>Portal, PowerShell, CLI, and JSON</vt:lpstr>
      <vt:lpstr>Enterprise Portal</vt:lpstr>
      <vt:lpstr>Account Portal</vt:lpstr>
      <vt:lpstr>Management and Resource Portal</vt:lpstr>
      <vt:lpstr>Azure Storage Explorer </vt:lpstr>
      <vt:lpstr>PowerShell Access</vt:lpstr>
      <vt:lpstr>Future Goals</vt:lpstr>
      <vt:lpstr>Operations</vt:lpstr>
      <vt:lpstr>PowerPoint Presentation</vt:lpstr>
      <vt:lpstr>Microsoft Operations Management Suite (OMS) Simplified IT management for any enterprise  </vt:lpstr>
      <vt:lpstr>Azure Site Recovery  </vt:lpstr>
      <vt:lpstr>Azure Backup  For Physical, Hybrid, and Cloud Environments </vt:lpstr>
      <vt:lpstr>ASM to ARM Migration</vt:lpstr>
      <vt:lpstr>Migrate from ASM to ARM</vt:lpstr>
      <vt:lpstr>Azure Services Overview</vt:lpstr>
      <vt:lpstr>PowerPoint Presentation</vt:lpstr>
      <vt:lpstr>PowerPoint Presentation</vt:lpstr>
      <vt:lpstr>PowerPoint Presentation</vt:lpstr>
      <vt:lpstr>Gartner</vt:lpstr>
      <vt:lpstr>Tools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WILL ST GERMAIN</dc:creator>
  <cp:keywords/>
  <dc:description>Template: Maryfj_x000d_
Formatting:_x000d_
Audience Type:</dc:description>
  <cp:lastModifiedBy>WILL ST GERMAIN</cp:lastModifiedBy>
  <cp:revision>120</cp:revision>
  <dcterms:created xsi:type="dcterms:W3CDTF">2016-11-09T01:21:01Z</dcterms:created>
  <dcterms:modified xsi:type="dcterms:W3CDTF">2017-11-15T18:40:57Z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0x0101000D2BAD2563FE2143841BCE7C674FABCC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willst@microsoft.com</vt:lpwstr>
  </property>
  <property fmtid="{D5CDD505-2E9C-101B-9397-08002B2CF9AE}" pid="18" name="MSIP_Label_f42aa342-8706-4288-bd11-ebb85995028c_SetDate">
    <vt:lpwstr>2017-10-18T09:59:02.5012607-06:00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